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02a4621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02a4621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2a4621710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2a4621710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2a462171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2a46217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02a462171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02a462171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02a462171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02a462171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02a462171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02a462171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02a4621710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02a4621710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2a462171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02a462171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34110fe5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34110fe5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2a33a74c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2a33a74c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34110fe5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34110fe5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2a33a74c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2a33a74c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2a33a74c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2a33a74c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2a33a74cf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2a33a74cf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34110fe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34110fe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02a4621710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02a4621710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1" name="Google Shape;11;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2" name="Google Shape;12;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grpSp>
        <p:nvGrpSpPr>
          <p:cNvPr id="59" name="Google Shape;59;p11"/>
          <p:cNvGrpSpPr/>
          <p:nvPr/>
        </p:nvGrpSpPr>
        <p:grpSpPr>
          <a:xfrm>
            <a:off x="6098378" y="5"/>
            <a:ext cx="3045625" cy="2030570"/>
            <a:chOff x="6098378" y="5"/>
            <a:chExt cx="3045625" cy="2030570"/>
          </a:xfrm>
        </p:grpSpPr>
        <p:sp>
          <p:nvSpPr>
            <p:cNvPr id="60" name="Google Shape;60;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6" name="Google Shape;66;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7" name="Google Shape;67;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grpSp>
        <p:nvGrpSpPr>
          <p:cNvPr id="14" name="Google Shape;14;p3"/>
          <p:cNvGrpSpPr/>
          <p:nvPr/>
        </p:nvGrpSpPr>
        <p:grpSpPr>
          <a:xfrm>
            <a:off x="6098378" y="5"/>
            <a:ext cx="3045625" cy="2030570"/>
            <a:chOff x="6098378" y="5"/>
            <a:chExt cx="3045625" cy="2030570"/>
          </a:xfrm>
        </p:grpSpPr>
        <p:sp>
          <p:nvSpPr>
            <p:cNvPr id="15" name="Google Shape;15;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1" name="Google Shape;21;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9" name="Shape 39"/>
        <p:cNvGrpSpPr/>
        <p:nvPr/>
      </p:nvGrpSpPr>
      <p:grpSpPr>
        <a:xfrm>
          <a:off x="0" y="0"/>
          <a:ext cx="0" cy="0"/>
          <a:chOff x="0" y="0"/>
          <a:chExt cx="0" cy="0"/>
        </a:xfrm>
      </p:grpSpPr>
      <p:grpSp>
        <p:nvGrpSpPr>
          <p:cNvPr id="40" name="Google Shape;40;p8"/>
          <p:cNvGrpSpPr/>
          <p:nvPr/>
        </p:nvGrpSpPr>
        <p:grpSpPr>
          <a:xfrm>
            <a:off x="6098378" y="5"/>
            <a:ext cx="3045625" cy="2030570"/>
            <a:chOff x="6098378" y="5"/>
            <a:chExt cx="3045625" cy="2030570"/>
          </a:xfrm>
        </p:grpSpPr>
        <p:sp>
          <p:nvSpPr>
            <p:cNvPr id="41" name="Google Shape;41;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4.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7.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Image Restoration </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(Deblurring &amp; Denoising)</a:t>
            </a:r>
            <a:endParaRPr b="1">
              <a:latin typeface="Montserrat"/>
              <a:ea typeface="Montserrat"/>
              <a:cs typeface="Montserrat"/>
              <a:sym typeface="Montserrat"/>
            </a:endParaRPr>
          </a:p>
        </p:txBody>
      </p:sp>
      <p:sp>
        <p:nvSpPr>
          <p:cNvPr id="75" name="Google Shape;75;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latin typeface="Montserrat"/>
                <a:ea typeface="Montserrat"/>
                <a:cs typeface="Montserrat"/>
                <a:sym typeface="Montserrat"/>
              </a:rPr>
              <a:t>CS 663: Introduction to Digital Image Processing</a:t>
            </a:r>
            <a:endParaRPr>
              <a:latin typeface="Montserrat"/>
              <a:ea typeface="Montserrat"/>
              <a:cs typeface="Montserrat"/>
              <a:sym typeface="Montserrat"/>
            </a:endParaRPr>
          </a:p>
        </p:txBody>
      </p:sp>
      <p:sp>
        <p:nvSpPr>
          <p:cNvPr id="76" name="Google Shape;76;p13"/>
          <p:cNvSpPr txBox="1"/>
          <p:nvPr>
            <p:ph idx="1" type="subTitle"/>
          </p:nvPr>
        </p:nvSpPr>
        <p:spPr>
          <a:xfrm>
            <a:off x="598100" y="3807869"/>
            <a:ext cx="8222100" cy="1116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1018"/>
              <a:buNone/>
            </a:pPr>
            <a:r>
              <a:rPr lang="en" sz="1442">
                <a:latin typeface="Montserrat"/>
                <a:ea typeface="Montserrat"/>
                <a:cs typeface="Montserrat"/>
                <a:sym typeface="Montserrat"/>
              </a:rPr>
              <a:t>190100027: Ashutosh Sharma</a:t>
            </a:r>
            <a:endParaRPr sz="1442">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42">
                <a:latin typeface="Montserrat"/>
                <a:ea typeface="Montserrat"/>
                <a:cs typeface="Montserrat"/>
                <a:sym typeface="Montserrat"/>
              </a:rPr>
              <a:t>180100060: Kritti Sharma</a:t>
            </a:r>
            <a:endParaRPr sz="1442">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42">
                <a:latin typeface="Montserrat"/>
                <a:ea typeface="Montserrat"/>
                <a:cs typeface="Montserrat"/>
                <a:sym typeface="Montserrat"/>
              </a:rPr>
              <a:t>180260037: Shreyas Chandgothia</a:t>
            </a:r>
            <a:endParaRPr sz="1442">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42">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2"/>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Forward</a:t>
            </a:r>
            <a:r>
              <a:rPr b="1" lang="en" sz="2300">
                <a:latin typeface="Montserrat"/>
                <a:ea typeface="Montserrat"/>
                <a:cs typeface="Montserrat"/>
                <a:sym typeface="Montserrat"/>
              </a:rPr>
              <a:t> Mean Shift (Denoising)</a:t>
            </a:r>
            <a:endParaRPr b="1" sz="2300">
              <a:latin typeface="Montserrat"/>
              <a:ea typeface="Montserrat"/>
              <a:cs typeface="Montserrat"/>
              <a:sym typeface="Montserrat"/>
            </a:endParaRPr>
          </a:p>
        </p:txBody>
      </p:sp>
      <p:sp>
        <p:nvSpPr>
          <p:cNvPr id="623" name="Google Shape;623;p22"/>
          <p:cNvSpPr txBox="1"/>
          <p:nvPr/>
        </p:nvSpPr>
        <p:spPr>
          <a:xfrm>
            <a:off x="210750" y="2386350"/>
            <a:ext cx="8722500" cy="23703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600">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Modifications &amp; </a:t>
            </a:r>
            <a:r>
              <a:rPr b="1" lang="en">
                <a:latin typeface="Montserrat"/>
                <a:ea typeface="Montserrat"/>
                <a:cs typeface="Montserrat"/>
                <a:sym typeface="Montserrat"/>
              </a:rPr>
              <a:t>Implementation Detail</a:t>
            </a:r>
            <a:r>
              <a:rPr b="1" lang="en">
                <a:latin typeface="Montserrat"/>
                <a:ea typeface="Montserrat"/>
                <a:cs typeface="Montserrat"/>
                <a:sym typeface="Montserrat"/>
              </a:rPr>
              <a:t>s</a:t>
            </a:r>
            <a:endParaRPr b="1">
              <a:latin typeface="Montserrat"/>
              <a:ea typeface="Montserrat"/>
              <a:cs typeface="Montserrat"/>
              <a:sym typeface="Montserrat"/>
            </a:endParaRPr>
          </a:p>
          <a:p>
            <a:pPr indent="0" lvl="0" marL="0" rtl="0" algn="ctr">
              <a:spcBef>
                <a:spcPts val="0"/>
              </a:spcBef>
              <a:spcAft>
                <a:spcPts val="0"/>
              </a:spcAft>
              <a:buNone/>
            </a:pPr>
            <a:r>
              <a:t/>
            </a:r>
            <a:endParaRPr b="1" sz="8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Single update per pixel per time step:</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For each pixel, at each time step, the intensity value is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updated based on the mean shift vector calculated using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the pixel’s neighbours in the feature space</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a:t>
            </a:r>
            <a:endParaRPr sz="6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Stopping criterion for iterations:</a:t>
            </a:r>
            <a:endParaRPr b="1" sz="1200">
              <a:solidFill>
                <a:srgbClr val="416DAC"/>
              </a:solidFill>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 forward mean shift iterations are continued until</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PSNR of the updated image decreases as compared to</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 current image</a:t>
            </a:r>
            <a:endParaRPr sz="1200">
              <a:latin typeface="Montserrat"/>
              <a:ea typeface="Montserrat"/>
              <a:cs typeface="Montserrat"/>
              <a:sym typeface="Montserrat"/>
            </a:endParaRPr>
          </a:p>
          <a:p>
            <a:pPr indent="0" lvl="0" marL="0" rtl="0" algn="l">
              <a:spcBef>
                <a:spcPts val="0"/>
              </a:spcBef>
              <a:spcAft>
                <a:spcPts val="0"/>
              </a:spcAft>
              <a:buNone/>
            </a:pPr>
            <a:r>
              <a:t/>
            </a:r>
            <a:endParaRPr sz="600">
              <a:latin typeface="Montserrat"/>
              <a:ea typeface="Montserrat"/>
              <a:cs typeface="Montserrat"/>
              <a:sym typeface="Montserrat"/>
            </a:endParaRPr>
          </a:p>
        </p:txBody>
      </p:sp>
      <p:grpSp>
        <p:nvGrpSpPr>
          <p:cNvPr id="624" name="Google Shape;624;p22"/>
          <p:cNvGrpSpPr/>
          <p:nvPr/>
        </p:nvGrpSpPr>
        <p:grpSpPr>
          <a:xfrm>
            <a:off x="210746" y="2386334"/>
            <a:ext cx="336848" cy="572691"/>
            <a:chOff x="305300" y="1227875"/>
            <a:chExt cx="321175" cy="421375"/>
          </a:xfrm>
        </p:grpSpPr>
        <p:sp>
          <p:nvSpPr>
            <p:cNvPr id="625" name="Google Shape;625;p22"/>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2"/>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2"/>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2"/>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2"/>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2"/>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2"/>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2"/>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7" name="Google Shape;647;p22"/>
          <p:cNvPicPr preferRelativeResize="0"/>
          <p:nvPr/>
        </p:nvPicPr>
        <p:blipFill>
          <a:blip r:embed="rId3">
            <a:alphaModFix/>
          </a:blip>
          <a:stretch>
            <a:fillRect/>
          </a:stretch>
        </p:blipFill>
        <p:spPr>
          <a:xfrm>
            <a:off x="5443550" y="2882525"/>
            <a:ext cx="3398575" cy="1705625"/>
          </a:xfrm>
          <a:prstGeom prst="rect">
            <a:avLst/>
          </a:prstGeom>
          <a:noFill/>
          <a:ln>
            <a:noFill/>
          </a:ln>
        </p:spPr>
      </p:pic>
      <p:sp>
        <p:nvSpPr>
          <p:cNvPr id="648" name="Google Shape;648;p22"/>
          <p:cNvSpPr txBox="1"/>
          <p:nvPr/>
        </p:nvSpPr>
        <p:spPr>
          <a:xfrm>
            <a:off x="6500850" y="1052350"/>
            <a:ext cx="2111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w = weights</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I = pixel intensity</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𝛔₃ = spacial kernel std</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𝛔₄ = intensity kernel std</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s₁ = update step size</a:t>
            </a:r>
            <a:endParaRPr sz="1300">
              <a:latin typeface="Montserrat"/>
              <a:ea typeface="Montserrat"/>
              <a:cs typeface="Montserrat"/>
              <a:sym typeface="Montserrat"/>
            </a:endParaRPr>
          </a:p>
        </p:txBody>
      </p:sp>
      <p:pic>
        <p:nvPicPr>
          <p:cNvPr descr="I_{n e w}(x, y)=I(x,y)+s_1\left(\frac{\sum_{i-1:\left(x_{i}, y_{i}\right) \in \mathcal{N}(x, y)}^{N} w\left(x, y ; x_{i}, y_{i}\right) I\left(x_{i}, y_{i}\right)}{\sum_{i=1:\left(x_{i}, y_{i}\right) \in \mathcal{N}(x, y)}^{N} w\left(x, y ; x_{i}, y_{i}\right)}-I(x, y)\right)" id="649" name="Google Shape;649;p22" title="MathEquation,#000000"/>
          <p:cNvPicPr preferRelativeResize="0"/>
          <p:nvPr/>
        </p:nvPicPr>
        <p:blipFill>
          <a:blip r:embed="rId4">
            <a:alphaModFix/>
          </a:blip>
          <a:stretch>
            <a:fillRect/>
          </a:stretch>
        </p:blipFill>
        <p:spPr>
          <a:xfrm>
            <a:off x="311700" y="1662413"/>
            <a:ext cx="5479466" cy="520550"/>
          </a:xfrm>
          <a:prstGeom prst="rect">
            <a:avLst/>
          </a:prstGeom>
          <a:noFill/>
          <a:ln>
            <a:noFill/>
          </a:ln>
        </p:spPr>
      </p:pic>
      <p:pic>
        <p:nvPicPr>
          <p:cNvPr descr="w\left(x, y ; x_{i}, y_{i}\right)=\exp\left(\frac{-\left(x-x_{i}\right)^{2}-\left(y-y_{i}\right)^{2}}{2 \sigma_{3}^{2}}\right) \exp \left(\frac{-\left(I(x, y)-I\left(x_{i}, y_{i}\right)\right)^{2}}{2 \sigma_{4}^{2}}\right)" id="650" name="Google Shape;650;p22" title="MathEquation,#000000"/>
          <p:cNvPicPr preferRelativeResize="0"/>
          <p:nvPr/>
        </p:nvPicPr>
        <p:blipFill>
          <a:blip r:embed="rId5">
            <a:alphaModFix/>
          </a:blip>
          <a:stretch>
            <a:fillRect/>
          </a:stretch>
        </p:blipFill>
        <p:spPr>
          <a:xfrm>
            <a:off x="311700" y="1055625"/>
            <a:ext cx="5205400" cy="5140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3"/>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Deblurring and Denoising Together</a:t>
            </a:r>
            <a:endParaRPr b="1" sz="2300">
              <a:latin typeface="Montserrat"/>
              <a:ea typeface="Montserrat"/>
              <a:cs typeface="Montserrat"/>
              <a:sym typeface="Montserrat"/>
            </a:endParaRPr>
          </a:p>
        </p:txBody>
      </p:sp>
      <p:sp>
        <p:nvSpPr>
          <p:cNvPr id="656" name="Google Shape;656;p23"/>
          <p:cNvSpPr txBox="1"/>
          <p:nvPr/>
        </p:nvSpPr>
        <p:spPr>
          <a:xfrm>
            <a:off x="210750" y="1078988"/>
            <a:ext cx="8722500" cy="37557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600">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Implementation Details</a:t>
            </a:r>
            <a:endParaRPr b="1">
              <a:latin typeface="Montserrat"/>
              <a:ea typeface="Montserrat"/>
              <a:cs typeface="Montserrat"/>
              <a:sym typeface="Montserrat"/>
            </a:endParaRPr>
          </a:p>
          <a:p>
            <a:pPr indent="0" lvl="0" marL="0" rtl="0" algn="ctr">
              <a:spcBef>
                <a:spcPts val="0"/>
              </a:spcBef>
              <a:spcAft>
                <a:spcPts val="0"/>
              </a:spcAft>
              <a:buNone/>
            </a:pPr>
            <a:r>
              <a:t/>
            </a:r>
            <a:endParaRPr b="1" sz="8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Double update per pixel per time step:</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For each pixel, at each time step, the intensity value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is updated based on the reverse mean shift vector and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reverse step-size first, followed by the forward mean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shift vector and forward step size</a:t>
            </a:r>
            <a:endParaRPr sz="12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Stopping criterion for iterations:</a:t>
            </a:r>
            <a:endParaRPr b="1" sz="1200">
              <a:solidFill>
                <a:srgbClr val="416DAC"/>
              </a:solidFill>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 combined mean shift iterations are continued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until the PSNR of the updated image decreases as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compared to the current image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Stability through forward and reverse step sizes:</a:t>
            </a:r>
            <a:endParaRPr b="1" sz="1200">
              <a:solidFill>
                <a:srgbClr val="416DAC"/>
              </a:solidFill>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 forward and reverse step sizes control the relative</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amount of clustering and declustering. Fine-tuning</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these parameters induces a stability effect, which gives</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better results as compared to performing only forward</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or only reverse mean shift.</a:t>
            </a:r>
            <a:endParaRPr sz="1200">
              <a:latin typeface="Montserrat"/>
              <a:ea typeface="Montserrat"/>
              <a:cs typeface="Montserrat"/>
              <a:sym typeface="Montserrat"/>
            </a:endParaRPr>
          </a:p>
        </p:txBody>
      </p:sp>
      <p:grpSp>
        <p:nvGrpSpPr>
          <p:cNvPr id="657" name="Google Shape;657;p23"/>
          <p:cNvGrpSpPr/>
          <p:nvPr/>
        </p:nvGrpSpPr>
        <p:grpSpPr>
          <a:xfrm>
            <a:off x="210746" y="1079009"/>
            <a:ext cx="336848" cy="572691"/>
            <a:chOff x="305300" y="1227875"/>
            <a:chExt cx="321175" cy="421375"/>
          </a:xfrm>
        </p:grpSpPr>
        <p:sp>
          <p:nvSpPr>
            <p:cNvPr id="658" name="Google Shape;658;p23"/>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3"/>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3"/>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0" name="Google Shape;680;p23"/>
          <p:cNvPicPr preferRelativeResize="0"/>
          <p:nvPr/>
        </p:nvPicPr>
        <p:blipFill>
          <a:blip r:embed="rId3">
            <a:alphaModFix/>
          </a:blip>
          <a:stretch>
            <a:fillRect/>
          </a:stretch>
        </p:blipFill>
        <p:spPr>
          <a:xfrm>
            <a:off x="5221625" y="1994575"/>
            <a:ext cx="3610674" cy="201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24"/>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Reverse Mean Shift ~ Lena ~ 𝝈 = 2 Gaussian Blur</a:t>
            </a:r>
            <a:endParaRPr b="1" sz="2300">
              <a:latin typeface="Montserrat"/>
              <a:ea typeface="Montserrat"/>
              <a:cs typeface="Montserrat"/>
              <a:sym typeface="Montserrat"/>
            </a:endParaRPr>
          </a:p>
        </p:txBody>
      </p:sp>
      <p:sp>
        <p:nvSpPr>
          <p:cNvPr id="686" name="Google Shape;686;p24"/>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txBox="1"/>
          <p:nvPr/>
        </p:nvSpPr>
        <p:spPr>
          <a:xfrm>
            <a:off x="164850" y="4624025"/>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Lena</a:t>
            </a:r>
            <a:endParaRPr sz="1200">
              <a:solidFill>
                <a:schemeClr val="dk1"/>
              </a:solidFill>
              <a:latin typeface="Roboto"/>
              <a:ea typeface="Roboto"/>
              <a:cs typeface="Roboto"/>
              <a:sym typeface="Roboto"/>
            </a:endParaRPr>
          </a:p>
        </p:txBody>
      </p:sp>
      <p:sp>
        <p:nvSpPr>
          <p:cNvPr id="688" name="Google Shape;688;p24"/>
          <p:cNvSpPr txBox="1"/>
          <p:nvPr/>
        </p:nvSpPr>
        <p:spPr>
          <a:xfrm>
            <a:off x="1916900" y="4624025"/>
            <a:ext cx="18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2: PSNR = 24.21dB</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689" name="Google Shape;689;p24"/>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690" name="Google Shape;690;p24"/>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2</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𝝈₁ = 20, 𝝈₂ = 100, 𝝈₃ = 2, 𝝈₄ = 10, s₁ = 0.03, s₂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17th iteration</a:t>
            </a:r>
            <a:endParaRPr sz="1200">
              <a:latin typeface="Montserrat"/>
              <a:ea typeface="Montserrat"/>
              <a:cs typeface="Montserrat"/>
              <a:sym typeface="Montserrat"/>
            </a:endParaRPr>
          </a:p>
        </p:txBody>
      </p:sp>
      <p:grpSp>
        <p:nvGrpSpPr>
          <p:cNvPr id="691" name="Google Shape;691;p24"/>
          <p:cNvGrpSpPr/>
          <p:nvPr/>
        </p:nvGrpSpPr>
        <p:grpSpPr>
          <a:xfrm>
            <a:off x="219696" y="1143259"/>
            <a:ext cx="336848" cy="572691"/>
            <a:chOff x="305300" y="1227875"/>
            <a:chExt cx="321175" cy="421375"/>
          </a:xfrm>
        </p:grpSpPr>
        <p:sp>
          <p:nvSpPr>
            <p:cNvPr id="692" name="Google Shape;692;p24"/>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4"/>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4"/>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4"/>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4"/>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4"/>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4"/>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4"/>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24"/>
          <p:cNvGrpSpPr/>
          <p:nvPr/>
        </p:nvGrpSpPr>
        <p:grpSpPr>
          <a:xfrm>
            <a:off x="219696" y="1896359"/>
            <a:ext cx="336848" cy="572691"/>
            <a:chOff x="305300" y="1227875"/>
            <a:chExt cx="321175" cy="421375"/>
          </a:xfrm>
        </p:grpSpPr>
        <p:sp>
          <p:nvSpPr>
            <p:cNvPr id="715" name="Google Shape;715;p24"/>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24"/>
          <p:cNvSpPr txBox="1"/>
          <p:nvPr/>
        </p:nvSpPr>
        <p:spPr>
          <a:xfrm>
            <a:off x="3656675" y="4624025"/>
            <a:ext cx="187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a:t>
            </a:r>
            <a:r>
              <a:rPr lang="en" sz="1200">
                <a:solidFill>
                  <a:schemeClr val="dk1"/>
                </a:solidFill>
                <a:latin typeface="Roboto"/>
                <a:ea typeface="Roboto"/>
                <a:cs typeface="Roboto"/>
                <a:sym typeface="Roboto"/>
              </a:rPr>
              <a:t>ter </a:t>
            </a:r>
            <a:r>
              <a:rPr lang="en" sz="1200">
                <a:solidFill>
                  <a:schemeClr val="dk1"/>
                </a:solidFill>
                <a:latin typeface="Roboto"/>
                <a:ea typeface="Roboto"/>
                <a:cs typeface="Roboto"/>
                <a:sym typeface="Roboto"/>
              </a:rPr>
              <a:t>= 5: PSNR = 25.46dB</a:t>
            </a:r>
            <a:endParaRPr sz="1200">
              <a:solidFill>
                <a:schemeClr val="dk1"/>
              </a:solidFill>
              <a:latin typeface="Roboto"/>
              <a:ea typeface="Roboto"/>
              <a:cs typeface="Roboto"/>
              <a:sym typeface="Roboto"/>
            </a:endParaRPr>
          </a:p>
        </p:txBody>
      </p:sp>
      <p:sp>
        <p:nvSpPr>
          <p:cNvPr id="738" name="Google Shape;738;p24"/>
          <p:cNvSpPr txBox="1"/>
          <p:nvPr/>
        </p:nvSpPr>
        <p:spPr>
          <a:xfrm>
            <a:off x="5396250" y="4609000"/>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a:t>
            </a:r>
            <a:r>
              <a:rPr lang="en" sz="1200">
                <a:solidFill>
                  <a:schemeClr val="dk1"/>
                </a:solidFill>
                <a:latin typeface="Roboto"/>
                <a:ea typeface="Roboto"/>
                <a:cs typeface="Roboto"/>
                <a:sym typeface="Roboto"/>
              </a:rPr>
              <a:t> = 10: PSNR = 26.78dB</a:t>
            </a:r>
            <a:endParaRPr sz="1200">
              <a:solidFill>
                <a:schemeClr val="dk1"/>
              </a:solidFill>
              <a:latin typeface="Roboto"/>
              <a:ea typeface="Roboto"/>
              <a:cs typeface="Roboto"/>
              <a:sym typeface="Roboto"/>
            </a:endParaRPr>
          </a:p>
        </p:txBody>
      </p:sp>
      <p:sp>
        <p:nvSpPr>
          <p:cNvPr id="739" name="Google Shape;739;p24"/>
          <p:cNvSpPr txBox="1"/>
          <p:nvPr/>
        </p:nvSpPr>
        <p:spPr>
          <a:xfrm>
            <a:off x="720330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a:t>
            </a:r>
            <a:r>
              <a:rPr lang="en" sz="1200">
                <a:solidFill>
                  <a:schemeClr val="dk1"/>
                </a:solidFill>
                <a:latin typeface="Roboto"/>
                <a:ea typeface="Roboto"/>
                <a:cs typeface="Roboto"/>
                <a:sym typeface="Roboto"/>
              </a:rPr>
              <a:t>ter = 17</a:t>
            </a:r>
            <a:r>
              <a:rPr lang="en" sz="1200">
                <a:solidFill>
                  <a:schemeClr val="dk1"/>
                </a:solidFill>
                <a:latin typeface="Roboto"/>
                <a:ea typeface="Roboto"/>
                <a:cs typeface="Roboto"/>
                <a:sym typeface="Roboto"/>
              </a:rPr>
              <a:t>: PSNR = 27.88dB</a:t>
            </a:r>
            <a:endParaRPr sz="1200">
              <a:solidFill>
                <a:schemeClr val="dk1"/>
              </a:solidFill>
              <a:latin typeface="Roboto"/>
              <a:ea typeface="Roboto"/>
              <a:cs typeface="Roboto"/>
              <a:sym typeface="Roboto"/>
            </a:endParaRPr>
          </a:p>
        </p:txBody>
      </p:sp>
      <p:sp>
        <p:nvSpPr>
          <p:cNvPr id="740" name="Google Shape;740;p24"/>
          <p:cNvSpPr txBox="1"/>
          <p:nvPr/>
        </p:nvSpPr>
        <p:spPr>
          <a:xfrm>
            <a:off x="4609700" y="1125975"/>
            <a:ext cx="4314600" cy="15699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304800" lvl="0" marL="628650" rtl="0" algn="l">
              <a:spcBef>
                <a:spcPts val="0"/>
              </a:spcBef>
              <a:spcAft>
                <a:spcPts val="0"/>
              </a:spcAft>
              <a:buSzPts val="1200"/>
              <a:buFont typeface="Montserrat"/>
              <a:buChar char="●"/>
            </a:pPr>
            <a:r>
              <a:rPr lang="en" sz="1200">
                <a:latin typeface="Montserrat"/>
                <a:ea typeface="Montserrat"/>
                <a:cs typeface="Montserrat"/>
                <a:sym typeface="Montserrat"/>
              </a:rPr>
              <a:t>Better PSNR with both forward and reverse iterations with step smaller in forward</a:t>
            </a:r>
            <a:endParaRPr sz="1200">
              <a:latin typeface="Montserrat"/>
              <a:ea typeface="Montserrat"/>
              <a:cs typeface="Montserrat"/>
              <a:sym typeface="Montserrat"/>
            </a:endParaRPr>
          </a:p>
          <a:p>
            <a:pPr indent="0" lvl="0" marL="457200" rtl="0" algn="l">
              <a:spcBef>
                <a:spcPts val="0"/>
              </a:spcBef>
              <a:spcAft>
                <a:spcPts val="0"/>
              </a:spcAft>
              <a:buNone/>
            </a:pPr>
            <a:r>
              <a:t/>
            </a:r>
            <a:endParaRPr sz="400">
              <a:latin typeface="Montserrat"/>
              <a:ea typeface="Montserrat"/>
              <a:cs typeface="Montserrat"/>
              <a:sym typeface="Montserrat"/>
            </a:endParaRPr>
          </a:p>
          <a:p>
            <a:pPr indent="-304800" lvl="0" marL="628650" rtl="0" algn="l">
              <a:spcBef>
                <a:spcPts val="0"/>
              </a:spcBef>
              <a:spcAft>
                <a:spcPts val="0"/>
              </a:spcAft>
              <a:buSzPts val="1200"/>
              <a:buFont typeface="Montserrat"/>
              <a:buChar char="●"/>
            </a:pPr>
            <a:r>
              <a:rPr lang="en" sz="1200">
                <a:latin typeface="Montserrat"/>
                <a:ea typeface="Montserrat"/>
                <a:cs typeface="Montserrat"/>
                <a:sym typeface="Montserrat"/>
              </a:rPr>
              <a:t>Higher standard deviation of space and intensity kernels in reverse mean shift as compared to forward ensures we get more number of clusters in forward iteration</a:t>
            </a:r>
            <a:endParaRPr sz="1200">
              <a:latin typeface="Montserrat"/>
              <a:ea typeface="Montserrat"/>
              <a:cs typeface="Montserrat"/>
              <a:sym typeface="Montserrat"/>
            </a:endParaRPr>
          </a:p>
        </p:txBody>
      </p:sp>
      <p:grpSp>
        <p:nvGrpSpPr>
          <p:cNvPr id="741" name="Google Shape;741;p24"/>
          <p:cNvGrpSpPr/>
          <p:nvPr/>
        </p:nvGrpSpPr>
        <p:grpSpPr>
          <a:xfrm>
            <a:off x="4609696" y="1125972"/>
            <a:ext cx="336848" cy="572691"/>
            <a:chOff x="305300" y="1227875"/>
            <a:chExt cx="321175" cy="421375"/>
          </a:xfrm>
        </p:grpSpPr>
        <p:sp>
          <p:nvSpPr>
            <p:cNvPr id="742" name="Google Shape;742;p24"/>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4"/>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4"/>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4"/>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4"/>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4"/>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4" name="Google Shape;764;p24"/>
          <p:cNvPicPr preferRelativeResize="0"/>
          <p:nvPr/>
        </p:nvPicPr>
        <p:blipFill>
          <a:blip r:embed="rId3">
            <a:alphaModFix/>
          </a:blip>
          <a:stretch>
            <a:fillRect/>
          </a:stretch>
        </p:blipFill>
        <p:spPr>
          <a:xfrm>
            <a:off x="150738" y="2901300"/>
            <a:ext cx="1767900" cy="1767900"/>
          </a:xfrm>
          <a:prstGeom prst="rect">
            <a:avLst/>
          </a:prstGeom>
          <a:noFill/>
          <a:ln>
            <a:noFill/>
          </a:ln>
        </p:spPr>
      </p:pic>
      <p:pic>
        <p:nvPicPr>
          <p:cNvPr id="765" name="Google Shape;765;p24"/>
          <p:cNvPicPr preferRelativeResize="0"/>
          <p:nvPr/>
        </p:nvPicPr>
        <p:blipFill>
          <a:blip r:embed="rId4">
            <a:alphaModFix/>
          </a:blip>
          <a:stretch>
            <a:fillRect/>
          </a:stretch>
        </p:blipFill>
        <p:spPr>
          <a:xfrm>
            <a:off x="1918650" y="2901300"/>
            <a:ext cx="1767900" cy="1767900"/>
          </a:xfrm>
          <a:prstGeom prst="rect">
            <a:avLst/>
          </a:prstGeom>
          <a:noFill/>
          <a:ln>
            <a:noFill/>
          </a:ln>
        </p:spPr>
      </p:pic>
      <p:pic>
        <p:nvPicPr>
          <p:cNvPr id="766" name="Google Shape;766;p24"/>
          <p:cNvPicPr preferRelativeResize="0"/>
          <p:nvPr/>
        </p:nvPicPr>
        <p:blipFill>
          <a:blip r:embed="rId5">
            <a:alphaModFix/>
          </a:blip>
          <a:stretch>
            <a:fillRect/>
          </a:stretch>
        </p:blipFill>
        <p:spPr>
          <a:xfrm>
            <a:off x="3686550" y="2901300"/>
            <a:ext cx="1767899" cy="1767899"/>
          </a:xfrm>
          <a:prstGeom prst="rect">
            <a:avLst/>
          </a:prstGeom>
          <a:noFill/>
          <a:ln>
            <a:noFill/>
          </a:ln>
        </p:spPr>
      </p:pic>
      <p:pic>
        <p:nvPicPr>
          <p:cNvPr id="767" name="Google Shape;767;p24"/>
          <p:cNvPicPr preferRelativeResize="0"/>
          <p:nvPr/>
        </p:nvPicPr>
        <p:blipFill>
          <a:blip r:embed="rId6">
            <a:alphaModFix/>
          </a:blip>
          <a:stretch>
            <a:fillRect/>
          </a:stretch>
        </p:blipFill>
        <p:spPr>
          <a:xfrm>
            <a:off x="5454450" y="2901300"/>
            <a:ext cx="1767899" cy="1767899"/>
          </a:xfrm>
          <a:prstGeom prst="rect">
            <a:avLst/>
          </a:prstGeom>
          <a:noFill/>
          <a:ln>
            <a:noFill/>
          </a:ln>
        </p:spPr>
      </p:pic>
      <p:pic>
        <p:nvPicPr>
          <p:cNvPr id="768" name="Google Shape;768;p24"/>
          <p:cNvPicPr preferRelativeResize="0"/>
          <p:nvPr/>
        </p:nvPicPr>
        <p:blipFill>
          <a:blip r:embed="rId7">
            <a:alphaModFix/>
          </a:blip>
          <a:stretch>
            <a:fillRect/>
          </a:stretch>
        </p:blipFill>
        <p:spPr>
          <a:xfrm>
            <a:off x="7222350" y="2901300"/>
            <a:ext cx="1767900" cy="1767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5"/>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Forward</a:t>
            </a:r>
            <a:r>
              <a:rPr b="1" lang="en" sz="2300">
                <a:latin typeface="Montserrat"/>
                <a:ea typeface="Montserrat"/>
                <a:cs typeface="Montserrat"/>
                <a:sym typeface="Montserrat"/>
              </a:rPr>
              <a:t> Mean Shift ~ Lena ~ 𝝈 = 10 Gaussian Noise</a:t>
            </a:r>
            <a:endParaRPr b="1" sz="2300">
              <a:latin typeface="Montserrat"/>
              <a:ea typeface="Montserrat"/>
              <a:cs typeface="Montserrat"/>
              <a:sym typeface="Montserrat"/>
            </a:endParaRPr>
          </a:p>
        </p:txBody>
      </p:sp>
      <p:sp>
        <p:nvSpPr>
          <p:cNvPr id="774" name="Google Shape;774;p25"/>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txBox="1"/>
          <p:nvPr/>
        </p:nvSpPr>
        <p:spPr>
          <a:xfrm>
            <a:off x="164850" y="4624025"/>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Lena</a:t>
            </a:r>
            <a:endParaRPr sz="1200">
              <a:solidFill>
                <a:schemeClr val="dk1"/>
              </a:solidFill>
              <a:latin typeface="Roboto"/>
              <a:ea typeface="Roboto"/>
              <a:cs typeface="Roboto"/>
              <a:sym typeface="Roboto"/>
            </a:endParaRPr>
          </a:p>
        </p:txBody>
      </p:sp>
      <p:sp>
        <p:nvSpPr>
          <p:cNvPr id="776" name="Google Shape;776;p25"/>
          <p:cNvSpPr txBox="1"/>
          <p:nvPr/>
        </p:nvSpPr>
        <p:spPr>
          <a:xfrm>
            <a:off x="1916900" y="4624025"/>
            <a:ext cx="18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PSNR = 28.01dB</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777" name="Google Shape;777;p25"/>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778" name="Google Shape;778;p25"/>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10</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𝝈₁ = 20, 𝝈₂ = 100, 𝝈₃ = 2, 𝝈₄ = 10, s₁ = 0.1, s₂ = 0</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21st iteration</a:t>
            </a:r>
            <a:endParaRPr sz="1200">
              <a:latin typeface="Montserrat"/>
              <a:ea typeface="Montserrat"/>
              <a:cs typeface="Montserrat"/>
              <a:sym typeface="Montserrat"/>
            </a:endParaRPr>
          </a:p>
        </p:txBody>
      </p:sp>
      <p:grpSp>
        <p:nvGrpSpPr>
          <p:cNvPr id="779" name="Google Shape;779;p25"/>
          <p:cNvGrpSpPr/>
          <p:nvPr/>
        </p:nvGrpSpPr>
        <p:grpSpPr>
          <a:xfrm>
            <a:off x="219696" y="1143259"/>
            <a:ext cx="336848" cy="572691"/>
            <a:chOff x="305300" y="1227875"/>
            <a:chExt cx="321175" cy="421375"/>
          </a:xfrm>
        </p:grpSpPr>
        <p:sp>
          <p:nvSpPr>
            <p:cNvPr id="780" name="Google Shape;780;p2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5"/>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25"/>
          <p:cNvGrpSpPr/>
          <p:nvPr/>
        </p:nvGrpSpPr>
        <p:grpSpPr>
          <a:xfrm>
            <a:off x="219696" y="1896359"/>
            <a:ext cx="336848" cy="572691"/>
            <a:chOff x="305300" y="1227875"/>
            <a:chExt cx="321175" cy="421375"/>
          </a:xfrm>
        </p:grpSpPr>
        <p:sp>
          <p:nvSpPr>
            <p:cNvPr id="803" name="Google Shape;803;p2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5"/>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25"/>
          <p:cNvSpPr txBox="1"/>
          <p:nvPr/>
        </p:nvSpPr>
        <p:spPr>
          <a:xfrm>
            <a:off x="3589475"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7: PSNR = 29.63dB</a:t>
            </a:r>
            <a:endParaRPr sz="1200">
              <a:solidFill>
                <a:schemeClr val="dk1"/>
              </a:solidFill>
              <a:latin typeface="Roboto"/>
              <a:ea typeface="Roboto"/>
              <a:cs typeface="Roboto"/>
              <a:sym typeface="Roboto"/>
            </a:endParaRPr>
          </a:p>
        </p:txBody>
      </p:sp>
      <p:sp>
        <p:nvSpPr>
          <p:cNvPr id="826" name="Google Shape;826;p25"/>
          <p:cNvSpPr txBox="1"/>
          <p:nvPr/>
        </p:nvSpPr>
        <p:spPr>
          <a:xfrm>
            <a:off x="536805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15: PSNR = 31.02dB</a:t>
            </a:r>
            <a:endParaRPr sz="1200">
              <a:solidFill>
                <a:schemeClr val="dk1"/>
              </a:solidFill>
              <a:latin typeface="Roboto"/>
              <a:ea typeface="Roboto"/>
              <a:cs typeface="Roboto"/>
              <a:sym typeface="Roboto"/>
            </a:endParaRPr>
          </a:p>
        </p:txBody>
      </p:sp>
      <p:sp>
        <p:nvSpPr>
          <p:cNvPr id="827" name="Google Shape;827;p25"/>
          <p:cNvSpPr txBox="1"/>
          <p:nvPr/>
        </p:nvSpPr>
        <p:spPr>
          <a:xfrm>
            <a:off x="720330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21: PSNR = 31.31dB</a:t>
            </a:r>
            <a:endParaRPr sz="1200">
              <a:solidFill>
                <a:schemeClr val="dk1"/>
              </a:solidFill>
              <a:latin typeface="Roboto"/>
              <a:ea typeface="Roboto"/>
              <a:cs typeface="Roboto"/>
              <a:sym typeface="Roboto"/>
            </a:endParaRPr>
          </a:p>
        </p:txBody>
      </p:sp>
      <p:sp>
        <p:nvSpPr>
          <p:cNvPr id="828" name="Google Shape;828;p25"/>
          <p:cNvSpPr txBox="1"/>
          <p:nvPr/>
        </p:nvSpPr>
        <p:spPr>
          <a:xfrm>
            <a:off x="4609700" y="1125975"/>
            <a:ext cx="4314600" cy="15699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0" rtl="0" algn="l">
              <a:spcBef>
                <a:spcPts val="0"/>
              </a:spcBef>
              <a:spcAft>
                <a:spcPts val="0"/>
              </a:spcAft>
              <a:buNone/>
            </a:pPr>
            <a:r>
              <a:t/>
            </a:r>
            <a:endParaRPr b="1" sz="400">
              <a:latin typeface="Montserrat"/>
              <a:ea typeface="Montserrat"/>
              <a:cs typeface="Montserrat"/>
              <a:sym typeface="Montserrat"/>
            </a:endParaRPr>
          </a:p>
          <a:p>
            <a:pPr indent="-304800" lvl="0" marL="628650" rtl="0" algn="l">
              <a:spcBef>
                <a:spcPts val="0"/>
              </a:spcBef>
              <a:spcAft>
                <a:spcPts val="0"/>
              </a:spcAft>
              <a:buSzPts val="1200"/>
              <a:buFont typeface="Montserrat"/>
              <a:buChar char="●"/>
            </a:pPr>
            <a:r>
              <a:rPr lang="en" sz="1200">
                <a:latin typeface="Montserrat"/>
                <a:ea typeface="Montserrat"/>
                <a:cs typeface="Montserrat"/>
                <a:sym typeface="Montserrat"/>
              </a:rPr>
              <a:t>Forward mean shift with only pixel intensity updates is equivalent to denoising the image</a:t>
            </a:r>
            <a:endParaRPr sz="1200">
              <a:latin typeface="Montserrat"/>
              <a:ea typeface="Montserrat"/>
              <a:cs typeface="Montserrat"/>
              <a:sym typeface="Montserrat"/>
            </a:endParaRPr>
          </a:p>
          <a:p>
            <a:pPr indent="0" lvl="0" marL="457200" rtl="0" algn="l">
              <a:spcBef>
                <a:spcPts val="0"/>
              </a:spcBef>
              <a:spcAft>
                <a:spcPts val="0"/>
              </a:spcAft>
              <a:buNone/>
            </a:pPr>
            <a:r>
              <a:t/>
            </a:r>
            <a:endParaRPr sz="400">
              <a:latin typeface="Montserrat"/>
              <a:ea typeface="Montserrat"/>
              <a:cs typeface="Montserrat"/>
              <a:sym typeface="Montserrat"/>
            </a:endParaRPr>
          </a:p>
          <a:p>
            <a:pPr indent="-304800" lvl="0" marL="628650" rtl="0" algn="l">
              <a:spcBef>
                <a:spcPts val="0"/>
              </a:spcBef>
              <a:spcAft>
                <a:spcPts val="0"/>
              </a:spcAft>
              <a:buSzPts val="1200"/>
              <a:buFont typeface="Montserrat"/>
              <a:buChar char="●"/>
            </a:pPr>
            <a:r>
              <a:rPr lang="en" sz="1200">
                <a:latin typeface="Montserrat"/>
                <a:ea typeface="Montserrat"/>
                <a:cs typeface="Montserrat"/>
                <a:sym typeface="Montserrat"/>
              </a:rPr>
              <a:t>Low space and intensity standard deviations ensure that there is no segmentation</a:t>
            </a:r>
            <a:endParaRPr sz="1200">
              <a:latin typeface="Montserrat"/>
              <a:ea typeface="Montserrat"/>
              <a:cs typeface="Montserrat"/>
              <a:sym typeface="Montserrat"/>
            </a:endParaRPr>
          </a:p>
          <a:p>
            <a:pPr indent="0" lvl="0" marL="457200" rtl="0" algn="l">
              <a:spcBef>
                <a:spcPts val="0"/>
              </a:spcBef>
              <a:spcAft>
                <a:spcPts val="0"/>
              </a:spcAft>
              <a:buNone/>
            </a:pPr>
            <a:r>
              <a:t/>
            </a:r>
            <a:endParaRPr sz="400">
              <a:latin typeface="Montserrat"/>
              <a:ea typeface="Montserrat"/>
              <a:cs typeface="Montserrat"/>
              <a:sym typeface="Montserrat"/>
            </a:endParaRPr>
          </a:p>
          <a:p>
            <a:pPr indent="-304800" lvl="0" marL="628650" rtl="0" algn="l">
              <a:spcBef>
                <a:spcPts val="0"/>
              </a:spcBef>
              <a:spcAft>
                <a:spcPts val="0"/>
              </a:spcAft>
              <a:buSzPts val="1200"/>
              <a:buFont typeface="Montserrat"/>
              <a:buChar char="●"/>
            </a:pPr>
            <a:r>
              <a:rPr lang="en" sz="1200">
                <a:latin typeface="Montserrat"/>
                <a:ea typeface="Montserrat"/>
                <a:cs typeface="Montserrat"/>
                <a:sym typeface="Montserrat"/>
              </a:rPr>
              <a:t>Significant improvement in PSNR is observed</a:t>
            </a:r>
            <a:endParaRPr sz="1200">
              <a:latin typeface="Montserrat"/>
              <a:ea typeface="Montserrat"/>
              <a:cs typeface="Montserrat"/>
              <a:sym typeface="Montserrat"/>
            </a:endParaRPr>
          </a:p>
          <a:p>
            <a:pPr indent="0" lvl="0" marL="457200" rtl="0" algn="l">
              <a:spcBef>
                <a:spcPts val="0"/>
              </a:spcBef>
              <a:spcAft>
                <a:spcPts val="0"/>
              </a:spcAft>
              <a:buNone/>
            </a:pPr>
            <a:r>
              <a:t/>
            </a:r>
            <a:endParaRPr sz="400">
              <a:latin typeface="Montserrat"/>
              <a:ea typeface="Montserrat"/>
              <a:cs typeface="Montserrat"/>
              <a:sym typeface="Montserrat"/>
            </a:endParaRPr>
          </a:p>
        </p:txBody>
      </p:sp>
      <p:grpSp>
        <p:nvGrpSpPr>
          <p:cNvPr id="829" name="Google Shape;829;p25"/>
          <p:cNvGrpSpPr/>
          <p:nvPr/>
        </p:nvGrpSpPr>
        <p:grpSpPr>
          <a:xfrm>
            <a:off x="4609696" y="1125972"/>
            <a:ext cx="336848" cy="572691"/>
            <a:chOff x="305300" y="1227875"/>
            <a:chExt cx="321175" cy="421375"/>
          </a:xfrm>
        </p:grpSpPr>
        <p:sp>
          <p:nvSpPr>
            <p:cNvPr id="830" name="Google Shape;830;p2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5"/>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5"/>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5"/>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2" name="Google Shape;852;p25"/>
          <p:cNvPicPr preferRelativeResize="0"/>
          <p:nvPr/>
        </p:nvPicPr>
        <p:blipFill>
          <a:blip r:embed="rId3">
            <a:alphaModFix/>
          </a:blip>
          <a:stretch>
            <a:fillRect/>
          </a:stretch>
        </p:blipFill>
        <p:spPr>
          <a:xfrm>
            <a:off x="150738" y="2901300"/>
            <a:ext cx="1767900" cy="1767900"/>
          </a:xfrm>
          <a:prstGeom prst="rect">
            <a:avLst/>
          </a:prstGeom>
          <a:noFill/>
          <a:ln>
            <a:noFill/>
          </a:ln>
        </p:spPr>
      </p:pic>
      <p:pic>
        <p:nvPicPr>
          <p:cNvPr id="853" name="Google Shape;853;p25"/>
          <p:cNvPicPr preferRelativeResize="0"/>
          <p:nvPr/>
        </p:nvPicPr>
        <p:blipFill>
          <a:blip r:embed="rId4">
            <a:alphaModFix/>
          </a:blip>
          <a:stretch>
            <a:fillRect/>
          </a:stretch>
        </p:blipFill>
        <p:spPr>
          <a:xfrm>
            <a:off x="1918650" y="2901300"/>
            <a:ext cx="1767899" cy="1767899"/>
          </a:xfrm>
          <a:prstGeom prst="rect">
            <a:avLst/>
          </a:prstGeom>
          <a:noFill/>
          <a:ln>
            <a:noFill/>
          </a:ln>
        </p:spPr>
      </p:pic>
      <p:pic>
        <p:nvPicPr>
          <p:cNvPr id="854" name="Google Shape;854;p25"/>
          <p:cNvPicPr preferRelativeResize="0"/>
          <p:nvPr/>
        </p:nvPicPr>
        <p:blipFill>
          <a:blip r:embed="rId5">
            <a:alphaModFix/>
          </a:blip>
          <a:stretch>
            <a:fillRect/>
          </a:stretch>
        </p:blipFill>
        <p:spPr>
          <a:xfrm>
            <a:off x="3686550" y="2901300"/>
            <a:ext cx="1767899" cy="1767899"/>
          </a:xfrm>
          <a:prstGeom prst="rect">
            <a:avLst/>
          </a:prstGeom>
          <a:noFill/>
          <a:ln>
            <a:noFill/>
          </a:ln>
        </p:spPr>
      </p:pic>
      <p:pic>
        <p:nvPicPr>
          <p:cNvPr id="855" name="Google Shape;855;p25"/>
          <p:cNvPicPr preferRelativeResize="0"/>
          <p:nvPr/>
        </p:nvPicPr>
        <p:blipFill>
          <a:blip r:embed="rId6">
            <a:alphaModFix/>
          </a:blip>
          <a:stretch>
            <a:fillRect/>
          </a:stretch>
        </p:blipFill>
        <p:spPr>
          <a:xfrm>
            <a:off x="5454450" y="2901300"/>
            <a:ext cx="1767899" cy="1767899"/>
          </a:xfrm>
          <a:prstGeom prst="rect">
            <a:avLst/>
          </a:prstGeom>
          <a:noFill/>
          <a:ln>
            <a:noFill/>
          </a:ln>
        </p:spPr>
      </p:pic>
      <p:pic>
        <p:nvPicPr>
          <p:cNvPr id="856" name="Google Shape;856;p25"/>
          <p:cNvPicPr preferRelativeResize="0"/>
          <p:nvPr/>
        </p:nvPicPr>
        <p:blipFill>
          <a:blip r:embed="rId7">
            <a:alphaModFix/>
          </a:blip>
          <a:stretch>
            <a:fillRect/>
          </a:stretch>
        </p:blipFill>
        <p:spPr>
          <a:xfrm>
            <a:off x="7201000" y="2901300"/>
            <a:ext cx="1767899" cy="1767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26"/>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Mean Shift ~ Lena ~ </a:t>
            </a:r>
            <a:r>
              <a:rPr b="1" lang="en" sz="2300">
                <a:latin typeface="Montserrat"/>
                <a:ea typeface="Montserrat"/>
                <a:cs typeface="Montserrat"/>
                <a:sym typeface="Montserrat"/>
              </a:rPr>
              <a:t>𝝈 = 2 Blur + 𝝈 = 3 Noise</a:t>
            </a:r>
            <a:endParaRPr b="1" sz="2300">
              <a:latin typeface="Montserrat"/>
              <a:ea typeface="Montserrat"/>
              <a:cs typeface="Montserrat"/>
              <a:sym typeface="Montserrat"/>
            </a:endParaRPr>
          </a:p>
        </p:txBody>
      </p:sp>
      <p:sp>
        <p:nvSpPr>
          <p:cNvPr id="862" name="Google Shape;862;p26"/>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txBox="1"/>
          <p:nvPr/>
        </p:nvSpPr>
        <p:spPr>
          <a:xfrm>
            <a:off x="164850" y="4624025"/>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Lena</a:t>
            </a:r>
            <a:endParaRPr sz="1200">
              <a:solidFill>
                <a:schemeClr val="dk1"/>
              </a:solidFill>
              <a:latin typeface="Roboto"/>
              <a:ea typeface="Roboto"/>
              <a:cs typeface="Roboto"/>
              <a:sym typeface="Roboto"/>
            </a:endParaRPr>
          </a:p>
        </p:txBody>
      </p:sp>
      <p:sp>
        <p:nvSpPr>
          <p:cNvPr id="864" name="Google Shape;864;p26"/>
          <p:cNvSpPr txBox="1"/>
          <p:nvPr/>
        </p:nvSpPr>
        <p:spPr>
          <a:xfrm>
            <a:off x="1916900" y="4624025"/>
            <a:ext cx="18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PSNR = 24.15dB</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865" name="Google Shape;865;p26"/>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866" name="Google Shape;866;p26"/>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a:t>
            </a:r>
            <a:r>
              <a:rPr b="1" lang="en">
                <a:latin typeface="Montserrat"/>
                <a:ea typeface="Montserrat"/>
                <a:cs typeface="Montserrat"/>
                <a:sym typeface="Montserrat"/>
              </a:rPr>
              <a:t>ₙ = 3, 𝜎</a:t>
            </a:r>
            <a:r>
              <a:rPr b="1" lang="en">
                <a:latin typeface="Montserrat"/>
                <a:ea typeface="Montserrat"/>
                <a:cs typeface="Montserrat"/>
                <a:sym typeface="Montserrat"/>
              </a:rPr>
              <a:t>ₕ = 2</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𝝈₁ = 20, 𝝈₂ = 100, 𝝈₃ = 2, 𝝈₄ = 5, s₁ = 0.08, s₂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11th iteration</a:t>
            </a:r>
            <a:endParaRPr sz="1200">
              <a:latin typeface="Montserrat"/>
              <a:ea typeface="Montserrat"/>
              <a:cs typeface="Montserrat"/>
              <a:sym typeface="Montserrat"/>
            </a:endParaRPr>
          </a:p>
        </p:txBody>
      </p:sp>
      <p:grpSp>
        <p:nvGrpSpPr>
          <p:cNvPr id="867" name="Google Shape;867;p26"/>
          <p:cNvGrpSpPr/>
          <p:nvPr/>
        </p:nvGrpSpPr>
        <p:grpSpPr>
          <a:xfrm>
            <a:off x="219696" y="1143259"/>
            <a:ext cx="336848" cy="572691"/>
            <a:chOff x="305300" y="1227875"/>
            <a:chExt cx="321175" cy="421375"/>
          </a:xfrm>
        </p:grpSpPr>
        <p:sp>
          <p:nvSpPr>
            <p:cNvPr id="868" name="Google Shape;868;p2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26"/>
          <p:cNvGrpSpPr/>
          <p:nvPr/>
        </p:nvGrpSpPr>
        <p:grpSpPr>
          <a:xfrm>
            <a:off x="219696" y="1896359"/>
            <a:ext cx="336848" cy="572691"/>
            <a:chOff x="305300" y="1227875"/>
            <a:chExt cx="321175" cy="421375"/>
          </a:xfrm>
        </p:grpSpPr>
        <p:sp>
          <p:nvSpPr>
            <p:cNvPr id="891" name="Google Shape;891;p2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26"/>
          <p:cNvSpPr txBox="1"/>
          <p:nvPr/>
        </p:nvSpPr>
        <p:spPr>
          <a:xfrm>
            <a:off x="3589475"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3: PSNR = 24.71dB</a:t>
            </a:r>
            <a:endParaRPr sz="1200">
              <a:solidFill>
                <a:schemeClr val="dk1"/>
              </a:solidFill>
              <a:latin typeface="Roboto"/>
              <a:ea typeface="Roboto"/>
              <a:cs typeface="Roboto"/>
              <a:sym typeface="Roboto"/>
            </a:endParaRPr>
          </a:p>
        </p:txBody>
      </p:sp>
      <p:sp>
        <p:nvSpPr>
          <p:cNvPr id="914" name="Google Shape;914;p26"/>
          <p:cNvSpPr txBox="1"/>
          <p:nvPr/>
        </p:nvSpPr>
        <p:spPr>
          <a:xfrm>
            <a:off x="536805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6: PSNR = 25.26dB</a:t>
            </a:r>
            <a:endParaRPr sz="1200">
              <a:solidFill>
                <a:schemeClr val="dk1"/>
              </a:solidFill>
              <a:latin typeface="Roboto"/>
              <a:ea typeface="Roboto"/>
              <a:cs typeface="Roboto"/>
              <a:sym typeface="Roboto"/>
            </a:endParaRPr>
          </a:p>
        </p:txBody>
      </p:sp>
      <p:sp>
        <p:nvSpPr>
          <p:cNvPr id="915" name="Google Shape;915;p26"/>
          <p:cNvSpPr txBox="1"/>
          <p:nvPr/>
        </p:nvSpPr>
        <p:spPr>
          <a:xfrm>
            <a:off x="711690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11: PSNR = 25.75dB</a:t>
            </a:r>
            <a:endParaRPr sz="1200">
              <a:solidFill>
                <a:schemeClr val="dk1"/>
              </a:solidFill>
              <a:latin typeface="Roboto"/>
              <a:ea typeface="Roboto"/>
              <a:cs typeface="Roboto"/>
              <a:sym typeface="Roboto"/>
            </a:endParaRPr>
          </a:p>
        </p:txBody>
      </p:sp>
      <p:sp>
        <p:nvSpPr>
          <p:cNvPr id="916" name="Google Shape;916;p26"/>
          <p:cNvSpPr txBox="1"/>
          <p:nvPr/>
        </p:nvSpPr>
        <p:spPr>
          <a:xfrm>
            <a:off x="4609700" y="1125975"/>
            <a:ext cx="4314600" cy="15699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0" rtl="0" algn="l">
              <a:spcBef>
                <a:spcPts val="0"/>
              </a:spcBef>
              <a:spcAft>
                <a:spcPts val="0"/>
              </a:spcAft>
              <a:buNone/>
            </a:pPr>
            <a:r>
              <a:t/>
            </a:r>
            <a:endParaRPr b="1" sz="400">
              <a:latin typeface="Montserrat"/>
              <a:ea typeface="Montserrat"/>
              <a:cs typeface="Montserrat"/>
              <a:sym typeface="Montserrat"/>
            </a:endParaRPr>
          </a:p>
          <a:p>
            <a:pPr indent="-247650" lvl="0" marL="514350" rtl="0" algn="l">
              <a:spcBef>
                <a:spcPts val="0"/>
              </a:spcBef>
              <a:spcAft>
                <a:spcPts val="0"/>
              </a:spcAft>
              <a:buSzPts val="1200"/>
              <a:buFont typeface="Montserrat"/>
              <a:buChar char="●"/>
            </a:pPr>
            <a:r>
              <a:rPr lang="en" sz="1200">
                <a:latin typeface="Montserrat"/>
                <a:ea typeface="Montserrat"/>
                <a:cs typeface="Montserrat"/>
                <a:sym typeface="Montserrat"/>
              </a:rPr>
              <a:t>We had to keep the step fractions similar for both reverse and forward mean shifts since we want to do both deblurring (reverse mean shift) and denoising (forward mean shift) at par</a:t>
            </a:r>
            <a:endParaRPr sz="1200">
              <a:latin typeface="Montserrat"/>
              <a:ea typeface="Montserrat"/>
              <a:cs typeface="Montserrat"/>
              <a:sym typeface="Montserrat"/>
            </a:endParaRPr>
          </a:p>
          <a:p>
            <a:pPr indent="-247650" lvl="0" marL="514350" rtl="0" algn="l">
              <a:spcBef>
                <a:spcPts val="0"/>
              </a:spcBef>
              <a:spcAft>
                <a:spcPts val="0"/>
              </a:spcAft>
              <a:buSzPts val="1200"/>
              <a:buFont typeface="Montserrat"/>
              <a:buChar char="●"/>
            </a:pPr>
            <a:r>
              <a:rPr lang="en" sz="1200">
                <a:latin typeface="Montserrat"/>
                <a:ea typeface="Montserrat"/>
                <a:cs typeface="Montserrat"/>
                <a:sym typeface="Montserrat"/>
              </a:rPr>
              <a:t>We do see both deblurring and denoising effects happening</a:t>
            </a:r>
            <a:endParaRPr sz="400">
              <a:latin typeface="Montserrat"/>
              <a:ea typeface="Montserrat"/>
              <a:cs typeface="Montserrat"/>
              <a:sym typeface="Montserrat"/>
            </a:endParaRPr>
          </a:p>
        </p:txBody>
      </p:sp>
      <p:grpSp>
        <p:nvGrpSpPr>
          <p:cNvPr id="917" name="Google Shape;917;p26"/>
          <p:cNvGrpSpPr/>
          <p:nvPr/>
        </p:nvGrpSpPr>
        <p:grpSpPr>
          <a:xfrm>
            <a:off x="4609696" y="1125972"/>
            <a:ext cx="336848" cy="572691"/>
            <a:chOff x="305300" y="1227875"/>
            <a:chExt cx="321175" cy="421375"/>
          </a:xfrm>
        </p:grpSpPr>
        <p:sp>
          <p:nvSpPr>
            <p:cNvPr id="918" name="Google Shape;918;p2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0" name="Google Shape;940;p26"/>
          <p:cNvPicPr preferRelativeResize="0"/>
          <p:nvPr/>
        </p:nvPicPr>
        <p:blipFill>
          <a:blip r:embed="rId3">
            <a:alphaModFix/>
          </a:blip>
          <a:stretch>
            <a:fillRect/>
          </a:stretch>
        </p:blipFill>
        <p:spPr>
          <a:xfrm>
            <a:off x="150738" y="2901300"/>
            <a:ext cx="1767900" cy="1767900"/>
          </a:xfrm>
          <a:prstGeom prst="rect">
            <a:avLst/>
          </a:prstGeom>
          <a:noFill/>
          <a:ln>
            <a:noFill/>
          </a:ln>
        </p:spPr>
      </p:pic>
      <p:pic>
        <p:nvPicPr>
          <p:cNvPr id="941" name="Google Shape;941;p26"/>
          <p:cNvPicPr preferRelativeResize="0"/>
          <p:nvPr/>
        </p:nvPicPr>
        <p:blipFill>
          <a:blip r:embed="rId4">
            <a:alphaModFix/>
          </a:blip>
          <a:stretch>
            <a:fillRect/>
          </a:stretch>
        </p:blipFill>
        <p:spPr>
          <a:xfrm>
            <a:off x="1918650" y="2892025"/>
            <a:ext cx="1767900" cy="1767900"/>
          </a:xfrm>
          <a:prstGeom prst="rect">
            <a:avLst/>
          </a:prstGeom>
          <a:noFill/>
          <a:ln>
            <a:noFill/>
          </a:ln>
        </p:spPr>
      </p:pic>
      <p:pic>
        <p:nvPicPr>
          <p:cNvPr id="942" name="Google Shape;942;p26"/>
          <p:cNvPicPr preferRelativeResize="0"/>
          <p:nvPr/>
        </p:nvPicPr>
        <p:blipFill>
          <a:blip r:embed="rId5">
            <a:alphaModFix/>
          </a:blip>
          <a:stretch>
            <a:fillRect/>
          </a:stretch>
        </p:blipFill>
        <p:spPr>
          <a:xfrm>
            <a:off x="3677025" y="2901300"/>
            <a:ext cx="1767900" cy="1767900"/>
          </a:xfrm>
          <a:prstGeom prst="rect">
            <a:avLst/>
          </a:prstGeom>
          <a:noFill/>
          <a:ln>
            <a:noFill/>
          </a:ln>
        </p:spPr>
      </p:pic>
      <p:pic>
        <p:nvPicPr>
          <p:cNvPr id="943" name="Google Shape;943;p26"/>
          <p:cNvPicPr preferRelativeResize="0"/>
          <p:nvPr/>
        </p:nvPicPr>
        <p:blipFill>
          <a:blip r:embed="rId6">
            <a:alphaModFix/>
          </a:blip>
          <a:stretch>
            <a:fillRect/>
          </a:stretch>
        </p:blipFill>
        <p:spPr>
          <a:xfrm>
            <a:off x="5435100" y="2895175"/>
            <a:ext cx="1767900" cy="1767900"/>
          </a:xfrm>
          <a:prstGeom prst="rect">
            <a:avLst/>
          </a:prstGeom>
          <a:noFill/>
          <a:ln>
            <a:noFill/>
          </a:ln>
        </p:spPr>
      </p:pic>
      <p:pic>
        <p:nvPicPr>
          <p:cNvPr id="944" name="Google Shape;944;p26"/>
          <p:cNvPicPr preferRelativeResize="0"/>
          <p:nvPr/>
        </p:nvPicPr>
        <p:blipFill>
          <a:blip r:embed="rId7">
            <a:alphaModFix/>
          </a:blip>
          <a:stretch>
            <a:fillRect/>
          </a:stretch>
        </p:blipFill>
        <p:spPr>
          <a:xfrm>
            <a:off x="7203300" y="2901300"/>
            <a:ext cx="1767900" cy="1767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27"/>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Mean Shift ~ Lena ~ Space-Varying Gaussian Blur</a:t>
            </a:r>
            <a:endParaRPr b="1" sz="2300">
              <a:latin typeface="Montserrat"/>
              <a:ea typeface="Montserrat"/>
              <a:cs typeface="Montserrat"/>
              <a:sym typeface="Montserrat"/>
            </a:endParaRPr>
          </a:p>
        </p:txBody>
      </p:sp>
      <p:sp>
        <p:nvSpPr>
          <p:cNvPr id="950" name="Google Shape;950;p27"/>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txBox="1"/>
          <p:nvPr/>
        </p:nvSpPr>
        <p:spPr>
          <a:xfrm>
            <a:off x="164850" y="4624025"/>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Lena</a:t>
            </a:r>
            <a:endParaRPr sz="1200">
              <a:solidFill>
                <a:schemeClr val="dk1"/>
              </a:solidFill>
              <a:latin typeface="Roboto"/>
              <a:ea typeface="Roboto"/>
              <a:cs typeface="Roboto"/>
              <a:sym typeface="Roboto"/>
            </a:endParaRPr>
          </a:p>
        </p:txBody>
      </p:sp>
      <p:sp>
        <p:nvSpPr>
          <p:cNvPr id="952" name="Google Shape;952;p27"/>
          <p:cNvSpPr txBox="1"/>
          <p:nvPr/>
        </p:nvSpPr>
        <p:spPr>
          <a:xfrm>
            <a:off x="1916900" y="4624025"/>
            <a:ext cx="18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PSNR = 23.81dB</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953" name="Google Shape;953;p27"/>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954" name="Google Shape;954;p27"/>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1-3</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𝝈₁ = 20, 𝝈₂ = 100, 𝝈₃ = 2, 𝝈₄ = 10, s₁ = 0.01, s₂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15th iteration</a:t>
            </a:r>
            <a:endParaRPr sz="1200">
              <a:latin typeface="Montserrat"/>
              <a:ea typeface="Montserrat"/>
              <a:cs typeface="Montserrat"/>
              <a:sym typeface="Montserrat"/>
            </a:endParaRPr>
          </a:p>
        </p:txBody>
      </p:sp>
      <p:grpSp>
        <p:nvGrpSpPr>
          <p:cNvPr id="955" name="Google Shape;955;p27"/>
          <p:cNvGrpSpPr/>
          <p:nvPr/>
        </p:nvGrpSpPr>
        <p:grpSpPr>
          <a:xfrm>
            <a:off x="219696" y="1143259"/>
            <a:ext cx="336848" cy="572691"/>
            <a:chOff x="305300" y="1227875"/>
            <a:chExt cx="321175" cy="421375"/>
          </a:xfrm>
        </p:grpSpPr>
        <p:sp>
          <p:nvSpPr>
            <p:cNvPr id="956" name="Google Shape;956;p27"/>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27"/>
          <p:cNvGrpSpPr/>
          <p:nvPr/>
        </p:nvGrpSpPr>
        <p:grpSpPr>
          <a:xfrm>
            <a:off x="219696" y="1896359"/>
            <a:ext cx="336848" cy="572691"/>
            <a:chOff x="305300" y="1227875"/>
            <a:chExt cx="321175" cy="421375"/>
          </a:xfrm>
        </p:grpSpPr>
        <p:sp>
          <p:nvSpPr>
            <p:cNvPr id="979" name="Google Shape;979;p27"/>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7"/>
          <p:cNvSpPr txBox="1"/>
          <p:nvPr/>
        </p:nvSpPr>
        <p:spPr>
          <a:xfrm>
            <a:off x="3589475"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5: PSNR = 24.78dB</a:t>
            </a:r>
            <a:endParaRPr sz="1200">
              <a:solidFill>
                <a:schemeClr val="dk1"/>
              </a:solidFill>
              <a:latin typeface="Roboto"/>
              <a:ea typeface="Roboto"/>
              <a:cs typeface="Roboto"/>
              <a:sym typeface="Roboto"/>
            </a:endParaRPr>
          </a:p>
        </p:txBody>
      </p:sp>
      <p:sp>
        <p:nvSpPr>
          <p:cNvPr id="1002" name="Google Shape;1002;p27"/>
          <p:cNvSpPr txBox="1"/>
          <p:nvPr/>
        </p:nvSpPr>
        <p:spPr>
          <a:xfrm>
            <a:off x="536805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10: PSNR = 26.17dB</a:t>
            </a:r>
            <a:endParaRPr sz="1200">
              <a:solidFill>
                <a:schemeClr val="dk1"/>
              </a:solidFill>
              <a:latin typeface="Roboto"/>
              <a:ea typeface="Roboto"/>
              <a:cs typeface="Roboto"/>
              <a:sym typeface="Roboto"/>
            </a:endParaRPr>
          </a:p>
        </p:txBody>
      </p:sp>
      <p:sp>
        <p:nvSpPr>
          <p:cNvPr id="1003" name="Google Shape;1003;p27"/>
          <p:cNvSpPr txBox="1"/>
          <p:nvPr/>
        </p:nvSpPr>
        <p:spPr>
          <a:xfrm>
            <a:off x="7201000" y="4624025"/>
            <a:ext cx="194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iter = 15: PSNR = 26.96dB</a:t>
            </a:r>
            <a:endParaRPr sz="1200">
              <a:solidFill>
                <a:schemeClr val="dk1"/>
              </a:solidFill>
              <a:latin typeface="Roboto"/>
              <a:ea typeface="Roboto"/>
              <a:cs typeface="Roboto"/>
              <a:sym typeface="Roboto"/>
            </a:endParaRPr>
          </a:p>
        </p:txBody>
      </p:sp>
      <p:sp>
        <p:nvSpPr>
          <p:cNvPr id="1004" name="Google Shape;1004;p27"/>
          <p:cNvSpPr txBox="1"/>
          <p:nvPr/>
        </p:nvSpPr>
        <p:spPr>
          <a:xfrm>
            <a:off x="4609700" y="1125975"/>
            <a:ext cx="4314600" cy="15699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0" rtl="0" algn="l">
              <a:spcBef>
                <a:spcPts val="0"/>
              </a:spcBef>
              <a:spcAft>
                <a:spcPts val="0"/>
              </a:spcAft>
              <a:buNone/>
            </a:pPr>
            <a:r>
              <a:t/>
            </a:r>
            <a:endParaRPr b="1" sz="400">
              <a:latin typeface="Montserrat"/>
              <a:ea typeface="Montserrat"/>
              <a:cs typeface="Montserrat"/>
              <a:sym typeface="Montserrat"/>
            </a:endParaRPr>
          </a:p>
          <a:p>
            <a:pPr indent="-247650" lvl="0" marL="514350" rtl="0" algn="l">
              <a:spcBef>
                <a:spcPts val="0"/>
              </a:spcBef>
              <a:spcAft>
                <a:spcPts val="0"/>
              </a:spcAft>
              <a:buSzPts val="1200"/>
              <a:buFont typeface="Montserrat"/>
              <a:buChar char="●"/>
            </a:pPr>
            <a:r>
              <a:rPr lang="en" sz="1200">
                <a:latin typeface="Montserrat"/>
                <a:ea typeface="Montserrat"/>
                <a:cs typeface="Montserrat"/>
                <a:sym typeface="Montserrat"/>
              </a:rPr>
              <a:t>Testing deblurring for space-varying Gaussian blur using reverse mean shift algorithm was just an experiment</a:t>
            </a:r>
            <a:endParaRPr sz="1200">
              <a:latin typeface="Montserrat"/>
              <a:ea typeface="Montserrat"/>
              <a:cs typeface="Montserrat"/>
              <a:sym typeface="Montserrat"/>
            </a:endParaRPr>
          </a:p>
          <a:p>
            <a:pPr indent="-247650" lvl="0" marL="514350" rtl="0" algn="l">
              <a:spcBef>
                <a:spcPts val="0"/>
              </a:spcBef>
              <a:spcAft>
                <a:spcPts val="0"/>
              </a:spcAft>
              <a:buSzPts val="1200"/>
              <a:buFont typeface="Montserrat"/>
              <a:buChar char="●"/>
            </a:pPr>
            <a:r>
              <a:rPr lang="en" sz="1200">
                <a:latin typeface="Montserrat"/>
                <a:ea typeface="Montserrat"/>
                <a:cs typeface="Montserrat"/>
                <a:sym typeface="Montserrat"/>
              </a:rPr>
              <a:t>We observe that the deblurring is observed but it is not consistent and up to our expectations, as were set by the reverse heat equation</a:t>
            </a:r>
            <a:endParaRPr sz="1200">
              <a:latin typeface="Montserrat"/>
              <a:ea typeface="Montserrat"/>
              <a:cs typeface="Montserrat"/>
              <a:sym typeface="Montserrat"/>
            </a:endParaRPr>
          </a:p>
        </p:txBody>
      </p:sp>
      <p:grpSp>
        <p:nvGrpSpPr>
          <p:cNvPr id="1005" name="Google Shape;1005;p27"/>
          <p:cNvGrpSpPr/>
          <p:nvPr/>
        </p:nvGrpSpPr>
        <p:grpSpPr>
          <a:xfrm>
            <a:off x="4609696" y="1125972"/>
            <a:ext cx="336848" cy="572691"/>
            <a:chOff x="305300" y="1227875"/>
            <a:chExt cx="321175" cy="421375"/>
          </a:xfrm>
        </p:grpSpPr>
        <p:sp>
          <p:nvSpPr>
            <p:cNvPr id="1006" name="Google Shape;1006;p27"/>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7"/>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7"/>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7"/>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7"/>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7"/>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7"/>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7"/>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7"/>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7"/>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7"/>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7"/>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7"/>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7"/>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7"/>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7"/>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7"/>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8" name="Google Shape;1028;p27"/>
          <p:cNvPicPr preferRelativeResize="0"/>
          <p:nvPr/>
        </p:nvPicPr>
        <p:blipFill>
          <a:blip r:embed="rId3">
            <a:alphaModFix/>
          </a:blip>
          <a:stretch>
            <a:fillRect/>
          </a:stretch>
        </p:blipFill>
        <p:spPr>
          <a:xfrm>
            <a:off x="150738" y="2901300"/>
            <a:ext cx="1767900" cy="1767900"/>
          </a:xfrm>
          <a:prstGeom prst="rect">
            <a:avLst/>
          </a:prstGeom>
          <a:noFill/>
          <a:ln>
            <a:noFill/>
          </a:ln>
        </p:spPr>
      </p:pic>
      <p:pic>
        <p:nvPicPr>
          <p:cNvPr id="1029" name="Google Shape;1029;p27"/>
          <p:cNvPicPr preferRelativeResize="0"/>
          <p:nvPr/>
        </p:nvPicPr>
        <p:blipFill>
          <a:blip r:embed="rId4">
            <a:alphaModFix/>
          </a:blip>
          <a:stretch>
            <a:fillRect/>
          </a:stretch>
        </p:blipFill>
        <p:spPr>
          <a:xfrm>
            <a:off x="1918650" y="2894575"/>
            <a:ext cx="1767900" cy="1767900"/>
          </a:xfrm>
          <a:prstGeom prst="rect">
            <a:avLst/>
          </a:prstGeom>
          <a:noFill/>
          <a:ln>
            <a:noFill/>
          </a:ln>
        </p:spPr>
      </p:pic>
      <p:pic>
        <p:nvPicPr>
          <p:cNvPr id="1030" name="Google Shape;1030;p27"/>
          <p:cNvPicPr preferRelativeResize="0"/>
          <p:nvPr/>
        </p:nvPicPr>
        <p:blipFill>
          <a:blip r:embed="rId5">
            <a:alphaModFix/>
          </a:blip>
          <a:stretch>
            <a:fillRect/>
          </a:stretch>
        </p:blipFill>
        <p:spPr>
          <a:xfrm>
            <a:off x="3688050" y="2901311"/>
            <a:ext cx="1767900" cy="1767878"/>
          </a:xfrm>
          <a:prstGeom prst="rect">
            <a:avLst/>
          </a:prstGeom>
          <a:noFill/>
          <a:ln>
            <a:noFill/>
          </a:ln>
        </p:spPr>
      </p:pic>
      <p:pic>
        <p:nvPicPr>
          <p:cNvPr id="1031" name="Google Shape;1031;p27"/>
          <p:cNvPicPr preferRelativeResize="0"/>
          <p:nvPr/>
        </p:nvPicPr>
        <p:blipFill>
          <a:blip r:embed="rId6">
            <a:alphaModFix/>
          </a:blip>
          <a:stretch>
            <a:fillRect/>
          </a:stretch>
        </p:blipFill>
        <p:spPr>
          <a:xfrm>
            <a:off x="5454450" y="2901300"/>
            <a:ext cx="1767900" cy="1767900"/>
          </a:xfrm>
          <a:prstGeom prst="rect">
            <a:avLst/>
          </a:prstGeom>
          <a:noFill/>
          <a:ln>
            <a:noFill/>
          </a:ln>
        </p:spPr>
      </p:pic>
      <p:pic>
        <p:nvPicPr>
          <p:cNvPr id="1032" name="Google Shape;1032;p27"/>
          <p:cNvPicPr preferRelativeResize="0"/>
          <p:nvPr/>
        </p:nvPicPr>
        <p:blipFill>
          <a:blip r:embed="rId7">
            <a:alphaModFix/>
          </a:blip>
          <a:stretch>
            <a:fillRect/>
          </a:stretch>
        </p:blipFill>
        <p:spPr>
          <a:xfrm>
            <a:off x="7201000" y="2894575"/>
            <a:ext cx="1767900" cy="1767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6" name="Shape 1036"/>
        <p:cNvGrpSpPr/>
        <p:nvPr/>
      </p:nvGrpSpPr>
      <p:grpSpPr>
        <a:xfrm>
          <a:off x="0" y="0"/>
          <a:ext cx="0" cy="0"/>
          <a:chOff x="0" y="0"/>
          <a:chExt cx="0" cy="0"/>
        </a:xfrm>
      </p:grpSpPr>
      <p:sp>
        <p:nvSpPr>
          <p:cNvPr id="1037" name="Google Shape;1037;p28"/>
          <p:cNvSpPr txBox="1"/>
          <p:nvPr>
            <p:ph type="ctrTitle"/>
          </p:nvPr>
        </p:nvSpPr>
        <p:spPr>
          <a:xfrm>
            <a:off x="1486250" y="223075"/>
            <a:ext cx="61869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416DAC"/>
                </a:solidFill>
                <a:latin typeface="Montserrat"/>
                <a:ea typeface="Montserrat"/>
                <a:cs typeface="Montserrat"/>
                <a:sym typeface="Montserrat"/>
              </a:rPr>
              <a:t>Summary</a:t>
            </a:r>
            <a:endParaRPr b="1">
              <a:solidFill>
                <a:srgbClr val="416DAC"/>
              </a:solidFill>
              <a:latin typeface="Montserrat"/>
              <a:ea typeface="Montserrat"/>
              <a:cs typeface="Montserrat"/>
              <a:sym typeface="Montserrat"/>
            </a:endParaRPr>
          </a:p>
        </p:txBody>
      </p:sp>
      <p:sp>
        <p:nvSpPr>
          <p:cNvPr id="1038" name="Google Shape;1038;p28"/>
          <p:cNvSpPr/>
          <p:nvPr/>
        </p:nvSpPr>
        <p:spPr>
          <a:xfrm>
            <a:off x="900200" y="1398825"/>
            <a:ext cx="7335900" cy="1509900"/>
          </a:xfrm>
          <a:prstGeom prst="rect">
            <a:avLst/>
          </a:prstGeom>
          <a:solidFill>
            <a:srgbClr val="416DAC"/>
          </a:solidFill>
          <a:ln cap="flat" cmpd="sng" w="9525">
            <a:solidFill>
              <a:srgbClr val="416DAC"/>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1" lang="en">
                <a:solidFill>
                  <a:schemeClr val="lt1"/>
                </a:solidFill>
                <a:latin typeface="Montserrat"/>
                <a:ea typeface="Montserrat"/>
                <a:cs typeface="Montserrat"/>
                <a:sym typeface="Montserrat"/>
              </a:rPr>
              <a:t>Reverse Heat Equation for Deblurring</a:t>
            </a:r>
            <a:endParaRPr b="1">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Experimented with different values of all parameters (diffusion coefficient, stability term coefficient, update decision variable, update time resolution)</a:t>
            </a:r>
            <a:endParaRPr sz="1200">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Achieved significant deblurring in terms of deblurring in Lena, Kodak and Barbara images, with both non space-varying and space-varying gaussian blurs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400">
              <a:solidFill>
                <a:schemeClr val="lt1"/>
              </a:solidFill>
              <a:latin typeface="Montserrat"/>
              <a:ea typeface="Montserrat"/>
              <a:cs typeface="Montserrat"/>
              <a:sym typeface="Montserrat"/>
            </a:endParaRPr>
          </a:p>
        </p:txBody>
      </p:sp>
      <p:sp>
        <p:nvSpPr>
          <p:cNvPr id="1039" name="Google Shape;1039;p28"/>
          <p:cNvSpPr/>
          <p:nvPr/>
        </p:nvSpPr>
        <p:spPr>
          <a:xfrm>
            <a:off x="907900" y="3012775"/>
            <a:ext cx="7335900" cy="1846800"/>
          </a:xfrm>
          <a:prstGeom prst="rect">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Forward and Reverse Mean Shift for Denoising and Deblurring</a:t>
            </a:r>
            <a:endParaRPr b="1">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Experimented with different values of all parameters (spatial and intensity standard deviations and update sizes for both forward and reverse mean shift)</a:t>
            </a:r>
            <a:endParaRPr sz="1200">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Forward mean shift gives significant denoising</a:t>
            </a:r>
            <a:endParaRPr sz="1200">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Reverse mean shift, along with slightly suppressed forward mean shift gives significant deblurring on gaussian non space-varying blur</a:t>
            </a:r>
            <a:endParaRPr sz="1200">
              <a:solidFill>
                <a:schemeClr val="lt1"/>
              </a:solidFill>
              <a:latin typeface="Montserrat"/>
              <a:ea typeface="Montserrat"/>
              <a:cs typeface="Montserrat"/>
              <a:sym typeface="Montserrat"/>
            </a:endParaRPr>
          </a:p>
          <a:p>
            <a:pPr indent="-304800" lvl="1" marL="914400" rtl="0" algn="l">
              <a:spcBef>
                <a:spcPts val="0"/>
              </a:spcBef>
              <a:spcAft>
                <a:spcPts val="0"/>
              </a:spcAft>
              <a:buClr>
                <a:schemeClr val="lt1"/>
              </a:buClr>
              <a:buSzPts val="1200"/>
              <a:buFont typeface="Montserrat"/>
              <a:buChar char="○"/>
            </a:pPr>
            <a:r>
              <a:rPr lang="en" sz="1200">
                <a:solidFill>
                  <a:schemeClr val="lt1"/>
                </a:solidFill>
                <a:latin typeface="Montserrat"/>
                <a:ea typeface="Montserrat"/>
                <a:cs typeface="Montserrat"/>
                <a:sym typeface="Montserrat"/>
              </a:rPr>
              <a:t>This is not optimal for deblurring images which have space-varying blurs</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3" name="Shape 1043"/>
        <p:cNvGrpSpPr/>
        <p:nvPr/>
      </p:nvGrpSpPr>
      <p:grpSpPr>
        <a:xfrm>
          <a:off x="0" y="0"/>
          <a:ext cx="0" cy="0"/>
          <a:chOff x="0" y="0"/>
          <a:chExt cx="0" cy="0"/>
        </a:xfrm>
      </p:grpSpPr>
      <p:sp>
        <p:nvSpPr>
          <p:cNvPr id="1044" name="Google Shape;1044;p29"/>
          <p:cNvSpPr txBox="1"/>
          <p:nvPr>
            <p:ph type="ctrTitle"/>
          </p:nvPr>
        </p:nvSpPr>
        <p:spPr>
          <a:xfrm>
            <a:off x="1478550" y="1357800"/>
            <a:ext cx="6186900" cy="2427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6666">
                <a:solidFill>
                  <a:srgbClr val="416DAC"/>
                </a:solidFill>
                <a:latin typeface="Montserrat"/>
                <a:ea typeface="Montserrat"/>
                <a:cs typeface="Montserrat"/>
                <a:sym typeface="Montserrat"/>
              </a:rPr>
              <a:t>Thank you!</a:t>
            </a:r>
            <a:endParaRPr b="1" sz="6666">
              <a:solidFill>
                <a:srgbClr val="416DAC"/>
              </a:solidFill>
              <a:latin typeface="Montserrat"/>
              <a:ea typeface="Montserrat"/>
              <a:cs typeface="Montserrat"/>
              <a:sym typeface="Montserrat"/>
            </a:endParaRPr>
          </a:p>
          <a:p>
            <a:pPr indent="0" lvl="0" marL="0" rtl="0" algn="ctr">
              <a:spcBef>
                <a:spcPts val="0"/>
              </a:spcBef>
              <a:spcAft>
                <a:spcPts val="0"/>
              </a:spcAft>
              <a:buNone/>
            </a:pPr>
            <a:r>
              <a:t/>
            </a:r>
            <a:endParaRPr b="1">
              <a:solidFill>
                <a:srgbClr val="416DAC"/>
              </a:solidFill>
              <a:latin typeface="Montserrat"/>
              <a:ea typeface="Montserrat"/>
              <a:cs typeface="Montserrat"/>
              <a:sym typeface="Montserrat"/>
            </a:endParaRPr>
          </a:p>
          <a:p>
            <a:pPr indent="0" lvl="0" marL="0" rtl="0" algn="ctr">
              <a:spcBef>
                <a:spcPts val="0"/>
              </a:spcBef>
              <a:spcAft>
                <a:spcPts val="0"/>
              </a:spcAft>
              <a:buNone/>
            </a:pPr>
            <a:r>
              <a:rPr lang="en" sz="1400">
                <a:solidFill>
                  <a:srgbClr val="416DAC"/>
                </a:solidFill>
                <a:latin typeface="Montserrat"/>
                <a:ea typeface="Montserrat"/>
                <a:cs typeface="Montserrat"/>
                <a:sym typeface="Montserrat"/>
              </a:rPr>
              <a:t>Ashutosh Sharma: ashutosh.sharma@iitb.ac.in</a:t>
            </a:r>
            <a:endParaRPr sz="1400">
              <a:solidFill>
                <a:srgbClr val="416DAC"/>
              </a:solidFill>
              <a:latin typeface="Montserrat"/>
              <a:ea typeface="Montserrat"/>
              <a:cs typeface="Montserrat"/>
              <a:sym typeface="Montserrat"/>
            </a:endParaRPr>
          </a:p>
          <a:p>
            <a:pPr indent="0" lvl="0" marL="0" rtl="0" algn="ctr">
              <a:spcBef>
                <a:spcPts val="0"/>
              </a:spcBef>
              <a:spcAft>
                <a:spcPts val="0"/>
              </a:spcAft>
              <a:buNone/>
            </a:pPr>
            <a:r>
              <a:rPr lang="en" sz="1400">
                <a:solidFill>
                  <a:srgbClr val="416DAC"/>
                </a:solidFill>
                <a:latin typeface="Montserrat"/>
                <a:ea typeface="Montserrat"/>
                <a:cs typeface="Montserrat"/>
                <a:sym typeface="Montserrat"/>
              </a:rPr>
              <a:t>Kritti Sharma: kritti.sharma@iitb.ac.in</a:t>
            </a:r>
            <a:endParaRPr sz="1400">
              <a:solidFill>
                <a:srgbClr val="416DAC"/>
              </a:solidFill>
              <a:latin typeface="Montserrat"/>
              <a:ea typeface="Montserrat"/>
              <a:cs typeface="Montserrat"/>
              <a:sym typeface="Montserrat"/>
            </a:endParaRPr>
          </a:p>
          <a:p>
            <a:pPr indent="0" lvl="0" marL="0" rtl="0" algn="ctr">
              <a:spcBef>
                <a:spcPts val="0"/>
              </a:spcBef>
              <a:spcAft>
                <a:spcPts val="0"/>
              </a:spcAft>
              <a:buNone/>
            </a:pPr>
            <a:r>
              <a:rPr lang="en" sz="1400">
                <a:solidFill>
                  <a:srgbClr val="416DAC"/>
                </a:solidFill>
                <a:latin typeface="Montserrat"/>
                <a:ea typeface="Montserrat"/>
                <a:cs typeface="Montserrat"/>
                <a:sym typeface="Montserrat"/>
              </a:rPr>
              <a:t>Shreyas Chandgothia: shreyaschandgothia@gmail.com</a:t>
            </a:r>
            <a:endParaRPr sz="1400">
              <a:solidFill>
                <a:srgbClr val="416DAC"/>
              </a:solidFill>
              <a:latin typeface="Montserrat"/>
              <a:ea typeface="Montserrat"/>
              <a:cs typeface="Montserrat"/>
              <a:sym typeface="Montserrat"/>
            </a:endParaRPr>
          </a:p>
          <a:p>
            <a:pPr indent="0" lvl="0" marL="0" rtl="0" algn="ctr">
              <a:spcBef>
                <a:spcPts val="0"/>
              </a:spcBef>
              <a:spcAft>
                <a:spcPts val="0"/>
              </a:spcAft>
              <a:buNone/>
            </a:pPr>
            <a:r>
              <a:t/>
            </a:r>
            <a:endParaRPr b="1" sz="1400">
              <a:solidFill>
                <a:srgbClr val="416DAC"/>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4"/>
          <p:cNvSpPr txBox="1"/>
          <p:nvPr>
            <p:ph type="ctrTitle"/>
          </p:nvPr>
        </p:nvSpPr>
        <p:spPr>
          <a:xfrm>
            <a:off x="1478550" y="183425"/>
            <a:ext cx="6186900" cy="838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416DAC"/>
                </a:solidFill>
                <a:latin typeface="Montserrat"/>
                <a:ea typeface="Montserrat"/>
                <a:cs typeface="Montserrat"/>
                <a:sym typeface="Montserrat"/>
              </a:rPr>
              <a:t>Work Distribution</a:t>
            </a:r>
            <a:endParaRPr b="1">
              <a:solidFill>
                <a:srgbClr val="416DAC"/>
              </a:solidFill>
              <a:latin typeface="Montserrat"/>
              <a:ea typeface="Montserrat"/>
              <a:cs typeface="Montserrat"/>
              <a:sym typeface="Montserrat"/>
            </a:endParaRPr>
          </a:p>
        </p:txBody>
      </p:sp>
      <p:sp>
        <p:nvSpPr>
          <p:cNvPr id="82" name="Google Shape;82;p14"/>
          <p:cNvSpPr txBox="1"/>
          <p:nvPr/>
        </p:nvSpPr>
        <p:spPr>
          <a:xfrm>
            <a:off x="547175" y="1492325"/>
            <a:ext cx="2019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416DAC"/>
                </a:solidFill>
                <a:latin typeface="Montserrat"/>
                <a:ea typeface="Montserrat"/>
                <a:cs typeface="Montserrat"/>
                <a:sym typeface="Montserrat"/>
              </a:rPr>
              <a:t>Ashutosh</a:t>
            </a:r>
            <a:endParaRPr b="1" sz="1700">
              <a:solidFill>
                <a:srgbClr val="416DAC"/>
              </a:solidFill>
              <a:latin typeface="Montserrat"/>
              <a:ea typeface="Montserrat"/>
              <a:cs typeface="Montserrat"/>
              <a:sym typeface="Montserrat"/>
            </a:endParaRPr>
          </a:p>
          <a:p>
            <a:pPr indent="0" lvl="0" marL="0" rtl="0" algn="l">
              <a:spcBef>
                <a:spcPts val="0"/>
              </a:spcBef>
              <a:spcAft>
                <a:spcPts val="0"/>
              </a:spcAft>
              <a:buNone/>
            </a:pPr>
            <a:r>
              <a:rPr b="1" lang="en" sz="1700">
                <a:solidFill>
                  <a:srgbClr val="416DAC"/>
                </a:solidFill>
                <a:latin typeface="Montserrat"/>
                <a:ea typeface="Montserrat"/>
                <a:cs typeface="Montserrat"/>
                <a:sym typeface="Montserrat"/>
              </a:rPr>
              <a:t>(190100027)</a:t>
            </a:r>
            <a:endParaRPr b="1" sz="1700">
              <a:solidFill>
                <a:srgbClr val="416DAC"/>
              </a:solidFill>
              <a:latin typeface="Montserrat"/>
              <a:ea typeface="Montserrat"/>
              <a:cs typeface="Montserrat"/>
              <a:sym typeface="Montserrat"/>
            </a:endParaRPr>
          </a:p>
        </p:txBody>
      </p:sp>
      <p:sp>
        <p:nvSpPr>
          <p:cNvPr id="83" name="Google Shape;83;p14"/>
          <p:cNvSpPr txBox="1"/>
          <p:nvPr/>
        </p:nvSpPr>
        <p:spPr>
          <a:xfrm>
            <a:off x="547175" y="2460525"/>
            <a:ext cx="2019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3C78D8"/>
                </a:solidFill>
                <a:latin typeface="Montserrat"/>
                <a:ea typeface="Montserrat"/>
                <a:cs typeface="Montserrat"/>
                <a:sym typeface="Montserrat"/>
              </a:rPr>
              <a:t>Kritti</a:t>
            </a:r>
            <a:endParaRPr b="1" sz="1700">
              <a:solidFill>
                <a:srgbClr val="3C78D8"/>
              </a:solidFill>
              <a:latin typeface="Montserrat"/>
              <a:ea typeface="Montserrat"/>
              <a:cs typeface="Montserrat"/>
              <a:sym typeface="Montserrat"/>
            </a:endParaRPr>
          </a:p>
          <a:p>
            <a:pPr indent="0" lvl="0" marL="0" rtl="0" algn="l">
              <a:spcBef>
                <a:spcPts val="0"/>
              </a:spcBef>
              <a:spcAft>
                <a:spcPts val="0"/>
              </a:spcAft>
              <a:buNone/>
            </a:pPr>
            <a:r>
              <a:rPr b="1" lang="en" sz="1700">
                <a:solidFill>
                  <a:srgbClr val="3C78D8"/>
                </a:solidFill>
                <a:latin typeface="Montserrat"/>
                <a:ea typeface="Montserrat"/>
                <a:cs typeface="Montserrat"/>
                <a:sym typeface="Montserrat"/>
              </a:rPr>
              <a:t>(180100060)</a:t>
            </a:r>
            <a:endParaRPr b="1" sz="1700">
              <a:solidFill>
                <a:srgbClr val="3C78D8"/>
              </a:solidFill>
              <a:latin typeface="Montserrat"/>
              <a:ea typeface="Montserrat"/>
              <a:cs typeface="Montserrat"/>
              <a:sym typeface="Montserrat"/>
            </a:endParaRPr>
          </a:p>
        </p:txBody>
      </p:sp>
      <p:sp>
        <p:nvSpPr>
          <p:cNvPr id="84" name="Google Shape;84;p14"/>
          <p:cNvSpPr txBox="1"/>
          <p:nvPr/>
        </p:nvSpPr>
        <p:spPr>
          <a:xfrm>
            <a:off x="547175" y="3568025"/>
            <a:ext cx="2019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6D9EEB"/>
                </a:solidFill>
                <a:latin typeface="Montserrat"/>
                <a:ea typeface="Montserrat"/>
                <a:cs typeface="Montserrat"/>
                <a:sym typeface="Montserrat"/>
              </a:rPr>
              <a:t>Shreyas</a:t>
            </a:r>
            <a:endParaRPr b="1" sz="1700">
              <a:solidFill>
                <a:srgbClr val="6D9EEB"/>
              </a:solidFill>
              <a:latin typeface="Montserrat"/>
              <a:ea typeface="Montserrat"/>
              <a:cs typeface="Montserrat"/>
              <a:sym typeface="Montserrat"/>
            </a:endParaRPr>
          </a:p>
          <a:p>
            <a:pPr indent="0" lvl="0" marL="0" rtl="0" algn="l">
              <a:spcBef>
                <a:spcPts val="0"/>
              </a:spcBef>
              <a:spcAft>
                <a:spcPts val="0"/>
              </a:spcAft>
              <a:buNone/>
            </a:pPr>
            <a:r>
              <a:rPr b="1" lang="en" sz="1700">
                <a:solidFill>
                  <a:srgbClr val="6D9EEB"/>
                </a:solidFill>
                <a:latin typeface="Montserrat"/>
                <a:ea typeface="Montserrat"/>
                <a:cs typeface="Montserrat"/>
                <a:sym typeface="Montserrat"/>
              </a:rPr>
              <a:t>(</a:t>
            </a:r>
            <a:r>
              <a:rPr b="1" lang="en" sz="1700">
                <a:solidFill>
                  <a:srgbClr val="6D9EEB"/>
                </a:solidFill>
                <a:latin typeface="Montserrat"/>
                <a:ea typeface="Montserrat"/>
                <a:cs typeface="Montserrat"/>
                <a:sym typeface="Montserrat"/>
              </a:rPr>
              <a:t>180260037</a:t>
            </a:r>
            <a:r>
              <a:rPr b="1" lang="en" sz="1700">
                <a:solidFill>
                  <a:srgbClr val="6D9EEB"/>
                </a:solidFill>
                <a:latin typeface="Montserrat"/>
                <a:ea typeface="Montserrat"/>
                <a:cs typeface="Montserrat"/>
                <a:sym typeface="Montserrat"/>
              </a:rPr>
              <a:t>)</a:t>
            </a:r>
            <a:endParaRPr b="1" sz="1700">
              <a:solidFill>
                <a:srgbClr val="6D9EEB"/>
              </a:solidFill>
              <a:latin typeface="Montserrat"/>
              <a:ea typeface="Montserrat"/>
              <a:cs typeface="Montserrat"/>
              <a:sym typeface="Montserrat"/>
            </a:endParaRPr>
          </a:p>
        </p:txBody>
      </p:sp>
      <p:sp>
        <p:nvSpPr>
          <p:cNvPr id="85" name="Google Shape;85;p14"/>
          <p:cNvSpPr/>
          <p:nvPr/>
        </p:nvSpPr>
        <p:spPr>
          <a:xfrm>
            <a:off x="2208625" y="1452525"/>
            <a:ext cx="6039000" cy="915600"/>
          </a:xfrm>
          <a:prstGeom prst="rect">
            <a:avLst/>
          </a:prstGeom>
          <a:solidFill>
            <a:srgbClr val="416DAC"/>
          </a:solidFill>
          <a:ln cap="flat" cmpd="sng" w="9525">
            <a:solidFill>
              <a:srgbClr val="416DAC"/>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Deblurring using Reverse Mean Shift implementation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Char char="●"/>
            </a:pPr>
            <a:r>
              <a:rPr lang="en">
                <a:solidFill>
                  <a:schemeClr val="lt1"/>
                </a:solidFill>
                <a:latin typeface="Montserrat"/>
                <a:ea typeface="Montserrat"/>
                <a:cs typeface="Montserrat"/>
                <a:sym typeface="Montserrat"/>
              </a:rPr>
              <a:t>Reverse Mean Shift tests on </a:t>
            </a:r>
            <a:r>
              <a:rPr lang="en">
                <a:solidFill>
                  <a:schemeClr val="lt1"/>
                </a:solidFill>
                <a:latin typeface="Montserrat"/>
                <a:ea typeface="Montserrat"/>
                <a:cs typeface="Montserrat"/>
                <a:sym typeface="Montserrat"/>
              </a:rPr>
              <a:t>non space-varying and space-varying Gaussian blurred images</a:t>
            </a:r>
            <a:endParaRPr>
              <a:solidFill>
                <a:schemeClr val="lt1"/>
              </a:solidFill>
              <a:latin typeface="Montserrat"/>
              <a:ea typeface="Montserrat"/>
              <a:cs typeface="Montserrat"/>
              <a:sym typeface="Montserrat"/>
            </a:endParaRPr>
          </a:p>
        </p:txBody>
      </p:sp>
      <p:sp>
        <p:nvSpPr>
          <p:cNvPr id="86" name="Google Shape;86;p14"/>
          <p:cNvSpPr/>
          <p:nvPr/>
        </p:nvSpPr>
        <p:spPr>
          <a:xfrm>
            <a:off x="2208625" y="2426375"/>
            <a:ext cx="6039000" cy="915600"/>
          </a:xfrm>
          <a:prstGeom prst="rect">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Reverse Heat Equation implementation</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Reverse Heat Equation tests on non space-varying and space-varying Gaussian blurred images</a:t>
            </a:r>
            <a:endParaRPr>
              <a:solidFill>
                <a:schemeClr val="lt1"/>
              </a:solidFill>
              <a:latin typeface="Montserrat"/>
              <a:ea typeface="Montserrat"/>
              <a:cs typeface="Montserrat"/>
              <a:sym typeface="Montserrat"/>
            </a:endParaRPr>
          </a:p>
        </p:txBody>
      </p:sp>
      <p:sp>
        <p:nvSpPr>
          <p:cNvPr id="87" name="Google Shape;87;p14"/>
          <p:cNvSpPr/>
          <p:nvPr/>
        </p:nvSpPr>
        <p:spPr>
          <a:xfrm>
            <a:off x="2208625" y="3428725"/>
            <a:ext cx="6039000" cy="11898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Theory of Reverse Heat Equation and Reverse Mean Shift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Forward </a:t>
            </a:r>
            <a:r>
              <a:rPr lang="en">
                <a:solidFill>
                  <a:schemeClr val="lt1"/>
                </a:solidFill>
                <a:latin typeface="Montserrat"/>
                <a:ea typeface="Montserrat"/>
                <a:cs typeface="Montserrat"/>
                <a:sym typeface="Montserrat"/>
              </a:rPr>
              <a:t>Mean Shift tests on Gaussian noisy images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Denoising and deblurring using combination of forward and reverse mean shift implementation</a:t>
            </a:r>
            <a:endParaRPr>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Reverse Heat Equation</a:t>
            </a:r>
            <a:endParaRPr b="1" sz="2300">
              <a:latin typeface="Montserrat"/>
              <a:ea typeface="Montserrat"/>
              <a:cs typeface="Montserrat"/>
              <a:sym typeface="Montserrat"/>
            </a:endParaRPr>
          </a:p>
        </p:txBody>
      </p:sp>
      <p:sp>
        <p:nvSpPr>
          <p:cNvPr id="93" name="Google Shape;93;p15"/>
          <p:cNvSpPr txBox="1"/>
          <p:nvPr/>
        </p:nvSpPr>
        <p:spPr>
          <a:xfrm>
            <a:off x="210750" y="1646375"/>
            <a:ext cx="8722500" cy="32016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600">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Modifications &amp; Implementation Details</a:t>
            </a:r>
            <a:endParaRPr b="1">
              <a:latin typeface="Montserrat"/>
              <a:ea typeface="Montserrat"/>
              <a:cs typeface="Montserrat"/>
              <a:sym typeface="Montserrat"/>
            </a:endParaRPr>
          </a:p>
          <a:p>
            <a:pPr indent="0" lvl="0" marL="0" rtl="0" algn="ctr">
              <a:spcBef>
                <a:spcPts val="0"/>
              </a:spcBef>
              <a:spcAft>
                <a:spcPts val="0"/>
              </a:spcAft>
              <a:buNone/>
            </a:pPr>
            <a:r>
              <a:t/>
            </a:r>
            <a:endParaRPr b="1" sz="8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Normal component derivative computation</a:t>
            </a:r>
            <a:r>
              <a:rPr lang="en" sz="1200">
                <a:latin typeface="Montserrat"/>
                <a:ea typeface="Montserrat"/>
                <a:cs typeface="Montserrat"/>
                <a:sym typeface="Montserrat"/>
              </a:rPr>
              <a:t>: Added one in the denominator to avoid it from shooting in constant intensity regions</a:t>
            </a:r>
            <a:endParaRPr sz="1200">
              <a:latin typeface="Montserrat"/>
              <a:ea typeface="Montserrat"/>
              <a:cs typeface="Montserrat"/>
              <a:sym typeface="Montserrat"/>
            </a:endParaRPr>
          </a:p>
          <a:p>
            <a:pPr indent="0" lvl="0" marL="457200" rtl="0" algn="l">
              <a:spcBef>
                <a:spcPts val="0"/>
              </a:spcBef>
              <a:spcAft>
                <a:spcPts val="0"/>
              </a:spcAft>
              <a:buNone/>
            </a:pPr>
            <a:r>
              <a:t/>
            </a:r>
            <a:endParaRPr sz="6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Pixel selection for updates</a:t>
            </a:r>
            <a:r>
              <a:rPr lang="en" sz="1200">
                <a:latin typeface="Montserrat"/>
                <a:ea typeface="Montserrat"/>
                <a:cs typeface="Montserrat"/>
                <a:sym typeface="Montserrat"/>
              </a:rPr>
              <a:t>: Stop updating a pixel when curvature at that pixel does not change by more than a threshold change in curvature</a:t>
            </a:r>
            <a:endParaRPr sz="1200">
              <a:latin typeface="Montserrat"/>
              <a:ea typeface="Montserrat"/>
              <a:cs typeface="Montserrat"/>
              <a:sym typeface="Montserrat"/>
            </a:endParaRPr>
          </a:p>
          <a:p>
            <a:pPr indent="0" lvl="0" marL="457200" rtl="0" algn="l">
              <a:spcBef>
                <a:spcPts val="0"/>
              </a:spcBef>
              <a:spcAft>
                <a:spcPts val="0"/>
              </a:spcAft>
              <a:buNone/>
            </a:pPr>
            <a:r>
              <a:t/>
            </a:r>
            <a:endParaRPr sz="6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Stopping criterion for iterations</a:t>
            </a:r>
            <a:endParaRPr b="1" sz="1200">
              <a:solidFill>
                <a:srgbClr val="416DAC"/>
              </a:solidFill>
              <a:latin typeface="Montserrat"/>
              <a:ea typeface="Montserrat"/>
              <a:cs typeface="Montserrat"/>
              <a:sym typeface="Montserrat"/>
            </a:endParaRPr>
          </a:p>
          <a:p>
            <a:pPr indent="-304800" lvl="1" marL="1257300" rtl="0" algn="l">
              <a:spcBef>
                <a:spcPts val="0"/>
              </a:spcBef>
              <a:spcAft>
                <a:spcPts val="0"/>
              </a:spcAft>
              <a:buSzPts val="1200"/>
              <a:buFont typeface="Montserrat"/>
              <a:buChar char="○"/>
            </a:pPr>
            <a:r>
              <a:rPr lang="en" sz="1200">
                <a:latin typeface="Montserrat"/>
                <a:ea typeface="Montserrat"/>
                <a:cs typeface="Montserrat"/>
                <a:sym typeface="Montserrat"/>
              </a:rPr>
              <a:t>Non space-varying Gaussian blur: Stop iterating when the change of curvature for 50% of the pixels in the image is more than a threshold curvature</a:t>
            </a:r>
            <a:endParaRPr sz="1200">
              <a:latin typeface="Montserrat"/>
              <a:ea typeface="Montserrat"/>
              <a:cs typeface="Montserrat"/>
              <a:sym typeface="Montserrat"/>
            </a:endParaRPr>
          </a:p>
          <a:p>
            <a:pPr indent="-304800" lvl="1" marL="1257300" rtl="0" algn="l">
              <a:spcBef>
                <a:spcPts val="0"/>
              </a:spcBef>
              <a:spcAft>
                <a:spcPts val="0"/>
              </a:spcAft>
              <a:buSzPts val="1200"/>
              <a:buFont typeface="Montserrat"/>
              <a:buChar char="○"/>
            </a:pPr>
            <a:r>
              <a:rPr lang="en" sz="1200">
                <a:latin typeface="Montserrat"/>
                <a:ea typeface="Montserrat"/>
                <a:cs typeface="Montserrat"/>
                <a:sym typeface="Montserrat"/>
              </a:rPr>
              <a:t>Space-varying Gaussian blur: Stop iterating when the change of curvature for all of the pixels in the image is more than a threshold curvature</a:t>
            </a:r>
            <a:endParaRPr sz="1200">
              <a:latin typeface="Montserrat"/>
              <a:ea typeface="Montserrat"/>
              <a:cs typeface="Montserrat"/>
              <a:sym typeface="Montserrat"/>
            </a:endParaRPr>
          </a:p>
          <a:p>
            <a:pPr indent="0" lvl="0" marL="914400" rtl="0" algn="l">
              <a:spcBef>
                <a:spcPts val="0"/>
              </a:spcBef>
              <a:spcAft>
                <a:spcPts val="0"/>
              </a:spcAft>
              <a:buNone/>
            </a:pPr>
            <a:r>
              <a:t/>
            </a:r>
            <a:endParaRPr sz="6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Update time resolution</a:t>
            </a:r>
            <a:endParaRPr b="1" sz="1200">
              <a:solidFill>
                <a:srgbClr val="416DAC"/>
              </a:solidFill>
              <a:latin typeface="Montserrat"/>
              <a:ea typeface="Montserrat"/>
              <a:cs typeface="Montserrat"/>
              <a:sym typeface="Montserrat"/>
            </a:endParaRPr>
          </a:p>
          <a:p>
            <a:pPr indent="-304800" lvl="1" marL="1257300" rtl="0" algn="l">
              <a:spcBef>
                <a:spcPts val="0"/>
              </a:spcBef>
              <a:spcAft>
                <a:spcPts val="0"/>
              </a:spcAft>
              <a:buSzPts val="1200"/>
              <a:buFont typeface="Montserrat"/>
              <a:buChar char="○"/>
            </a:pPr>
            <a:r>
              <a:rPr lang="en" sz="1200">
                <a:latin typeface="Montserrat"/>
                <a:ea typeface="Montserrat"/>
                <a:cs typeface="Montserrat"/>
                <a:sym typeface="Montserrat"/>
              </a:rPr>
              <a:t>Non space-varying Gaussian blur: Coarse time updates with 1 s resolution gave good results</a:t>
            </a:r>
            <a:endParaRPr sz="1200">
              <a:latin typeface="Montserrat"/>
              <a:ea typeface="Montserrat"/>
              <a:cs typeface="Montserrat"/>
              <a:sym typeface="Montserrat"/>
            </a:endParaRPr>
          </a:p>
          <a:p>
            <a:pPr indent="-304800" lvl="1" marL="1257300" rtl="0" algn="l">
              <a:spcBef>
                <a:spcPts val="0"/>
              </a:spcBef>
              <a:spcAft>
                <a:spcPts val="0"/>
              </a:spcAft>
              <a:buSzPts val="1200"/>
              <a:buFont typeface="Montserrat"/>
              <a:buChar char="○"/>
            </a:pPr>
            <a:r>
              <a:rPr lang="en" sz="1200">
                <a:latin typeface="Montserrat"/>
                <a:ea typeface="Montserrat"/>
                <a:cs typeface="Montserrat"/>
                <a:sym typeface="Montserrat"/>
              </a:rPr>
              <a:t>Space-varying Gaussian blur: Fine time updates with 0.1 s resolution gave good results</a:t>
            </a:r>
            <a:endParaRPr sz="1200">
              <a:latin typeface="Montserrat"/>
              <a:ea typeface="Montserrat"/>
              <a:cs typeface="Montserrat"/>
              <a:sym typeface="Montserrat"/>
            </a:endParaRPr>
          </a:p>
          <a:p>
            <a:pPr indent="0" lvl="0" marL="914400" rtl="0" algn="l">
              <a:spcBef>
                <a:spcPts val="0"/>
              </a:spcBef>
              <a:spcAft>
                <a:spcPts val="0"/>
              </a:spcAft>
              <a:buNone/>
            </a:pPr>
            <a:r>
              <a:t/>
            </a:r>
            <a:endParaRPr sz="600">
              <a:latin typeface="Montserrat"/>
              <a:ea typeface="Montserrat"/>
              <a:cs typeface="Montserrat"/>
              <a:sym typeface="Montserrat"/>
            </a:endParaRPr>
          </a:p>
        </p:txBody>
      </p:sp>
      <p:grpSp>
        <p:nvGrpSpPr>
          <p:cNvPr id="94" name="Google Shape;94;p15"/>
          <p:cNvGrpSpPr/>
          <p:nvPr/>
        </p:nvGrpSpPr>
        <p:grpSpPr>
          <a:xfrm>
            <a:off x="210746" y="1646372"/>
            <a:ext cx="336848" cy="572691"/>
            <a:chOff x="305300" y="1227875"/>
            <a:chExt cx="321175" cy="421375"/>
          </a:xfrm>
        </p:grpSpPr>
        <p:sp>
          <p:nvSpPr>
            <p:cNvPr id="95" name="Google Shape;95;p15"/>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u_t = -c \Delta u + \beta u_{\eta \eta}" id="117" name="Google Shape;117;p15" title="MathEquation,#000000"/>
          <p:cNvPicPr preferRelativeResize="0"/>
          <p:nvPr/>
        </p:nvPicPr>
        <p:blipFill>
          <a:blip r:embed="rId3">
            <a:alphaModFix/>
          </a:blip>
          <a:stretch>
            <a:fillRect/>
          </a:stretch>
        </p:blipFill>
        <p:spPr>
          <a:xfrm>
            <a:off x="547600" y="997263"/>
            <a:ext cx="1842974" cy="262027"/>
          </a:xfrm>
          <a:prstGeom prst="rect">
            <a:avLst/>
          </a:prstGeom>
          <a:noFill/>
          <a:ln>
            <a:noFill/>
          </a:ln>
        </p:spPr>
      </p:pic>
      <p:pic>
        <p:nvPicPr>
          <p:cNvPr descr="u_{new} = u_{old} + f u_t dt" id="118" name="Google Shape;118;p15" title="MathEquation,#000000"/>
          <p:cNvPicPr preferRelativeResize="0"/>
          <p:nvPr/>
        </p:nvPicPr>
        <p:blipFill>
          <a:blip r:embed="rId4">
            <a:alphaModFix/>
          </a:blip>
          <a:stretch>
            <a:fillRect/>
          </a:stretch>
        </p:blipFill>
        <p:spPr>
          <a:xfrm>
            <a:off x="547600" y="1259278"/>
            <a:ext cx="1842974" cy="227659"/>
          </a:xfrm>
          <a:prstGeom prst="rect">
            <a:avLst/>
          </a:prstGeom>
          <a:noFill/>
          <a:ln>
            <a:noFill/>
          </a:ln>
        </p:spPr>
      </p:pic>
      <p:sp>
        <p:nvSpPr>
          <p:cNvPr id="119" name="Google Shape;119;p15"/>
          <p:cNvSpPr txBox="1"/>
          <p:nvPr/>
        </p:nvSpPr>
        <p:spPr>
          <a:xfrm>
            <a:off x="2976875" y="949600"/>
            <a:ext cx="5956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c = diffusion coefficient		dt = update time resolution</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𝜷</a:t>
            </a:r>
            <a:r>
              <a:rPr lang="en" sz="1300">
                <a:latin typeface="Montserrat"/>
                <a:ea typeface="Montserrat"/>
                <a:cs typeface="Montserrat"/>
                <a:sym typeface="Montserrat"/>
              </a:rPr>
              <a:t> = stability term coefficient		f = boolean, whether to update pixel</a:t>
            </a:r>
            <a:endParaRPr sz="13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6"/>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latin typeface="Montserrat"/>
                <a:ea typeface="Montserrat"/>
                <a:cs typeface="Montserrat"/>
                <a:sym typeface="Montserrat"/>
              </a:rPr>
              <a:t>Reverse Heat Equation ~ Kodak ~ 𝝈 = 2 Gaussian Blur</a:t>
            </a:r>
            <a:endParaRPr b="1" sz="2300">
              <a:latin typeface="Montserrat"/>
              <a:ea typeface="Montserrat"/>
              <a:cs typeface="Montserrat"/>
              <a:sym typeface="Montserrat"/>
            </a:endParaRPr>
          </a:p>
        </p:txBody>
      </p:sp>
      <p:sp>
        <p:nvSpPr>
          <p:cNvPr id="125" name="Google Shape;125;p16"/>
          <p:cNvSpPr/>
          <p:nvPr/>
        </p:nvSpPr>
        <p:spPr>
          <a:xfrm>
            <a:off x="0" y="2659675"/>
            <a:ext cx="9144000" cy="23409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6"/>
          <p:cNvPicPr preferRelativeResize="0"/>
          <p:nvPr/>
        </p:nvPicPr>
        <p:blipFill>
          <a:blip r:embed="rId3">
            <a:alphaModFix/>
          </a:blip>
          <a:stretch>
            <a:fillRect/>
          </a:stretch>
        </p:blipFill>
        <p:spPr>
          <a:xfrm>
            <a:off x="59675" y="2714625"/>
            <a:ext cx="3008189" cy="1951075"/>
          </a:xfrm>
          <a:prstGeom prst="rect">
            <a:avLst/>
          </a:prstGeom>
          <a:noFill/>
          <a:ln>
            <a:noFill/>
          </a:ln>
        </p:spPr>
      </p:pic>
      <p:pic>
        <p:nvPicPr>
          <p:cNvPr id="127" name="Google Shape;127;p16"/>
          <p:cNvPicPr preferRelativeResize="0"/>
          <p:nvPr/>
        </p:nvPicPr>
        <p:blipFill>
          <a:blip r:embed="rId4">
            <a:alphaModFix/>
          </a:blip>
          <a:stretch>
            <a:fillRect/>
          </a:stretch>
        </p:blipFill>
        <p:spPr>
          <a:xfrm>
            <a:off x="3067902" y="2714625"/>
            <a:ext cx="3008189" cy="1951075"/>
          </a:xfrm>
          <a:prstGeom prst="rect">
            <a:avLst/>
          </a:prstGeom>
          <a:noFill/>
          <a:ln>
            <a:noFill/>
          </a:ln>
        </p:spPr>
      </p:pic>
      <p:pic>
        <p:nvPicPr>
          <p:cNvPr id="128" name="Google Shape;128;p16"/>
          <p:cNvPicPr preferRelativeResize="0"/>
          <p:nvPr/>
        </p:nvPicPr>
        <p:blipFill>
          <a:blip r:embed="rId5">
            <a:alphaModFix/>
          </a:blip>
          <a:stretch>
            <a:fillRect/>
          </a:stretch>
        </p:blipFill>
        <p:spPr>
          <a:xfrm>
            <a:off x="6076129" y="2714625"/>
            <a:ext cx="3008171" cy="1951075"/>
          </a:xfrm>
          <a:prstGeom prst="rect">
            <a:avLst/>
          </a:prstGeom>
          <a:noFill/>
          <a:ln>
            <a:noFill/>
          </a:ln>
        </p:spPr>
      </p:pic>
      <p:sp>
        <p:nvSpPr>
          <p:cNvPr id="129" name="Google Shape;129;p16"/>
          <p:cNvSpPr txBox="1"/>
          <p:nvPr/>
        </p:nvSpPr>
        <p:spPr>
          <a:xfrm>
            <a:off x="585675" y="4631200"/>
            <a:ext cx="195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Original Kodak Image</a:t>
            </a:r>
            <a:endParaRPr sz="1200">
              <a:solidFill>
                <a:schemeClr val="dk1"/>
              </a:solidFill>
              <a:latin typeface="Roboto"/>
              <a:ea typeface="Roboto"/>
              <a:cs typeface="Roboto"/>
              <a:sym typeface="Roboto"/>
            </a:endParaRPr>
          </a:p>
        </p:txBody>
      </p:sp>
      <p:sp>
        <p:nvSpPr>
          <p:cNvPr id="130" name="Google Shape;130;p16"/>
          <p:cNvSpPr txBox="1"/>
          <p:nvPr/>
        </p:nvSpPr>
        <p:spPr>
          <a:xfrm>
            <a:off x="3067950" y="4631200"/>
            <a:ext cx="300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Gaussian Blurred (𝝈 = 2): PSNR = 22.64dB</a:t>
            </a:r>
            <a:endParaRPr sz="1200">
              <a:solidFill>
                <a:schemeClr val="dk1"/>
              </a:solidFill>
              <a:latin typeface="Roboto"/>
              <a:ea typeface="Roboto"/>
              <a:cs typeface="Roboto"/>
              <a:sym typeface="Roboto"/>
            </a:endParaRPr>
          </a:p>
        </p:txBody>
      </p:sp>
      <p:sp>
        <p:nvSpPr>
          <p:cNvPr id="131" name="Google Shape;131;p16"/>
          <p:cNvSpPr txBox="1"/>
          <p:nvPr/>
        </p:nvSpPr>
        <p:spPr>
          <a:xfrm>
            <a:off x="6076125" y="4631200"/>
            <a:ext cx="300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Deblurred Image: PSNR = 24.51dB</a:t>
            </a:r>
            <a:endParaRPr sz="1200">
              <a:solidFill>
                <a:schemeClr val="dk1"/>
              </a:solidFill>
              <a:latin typeface="Roboto"/>
              <a:ea typeface="Roboto"/>
              <a:cs typeface="Roboto"/>
              <a:sym typeface="Roboto"/>
            </a:endParaRPr>
          </a:p>
        </p:txBody>
      </p:sp>
      <p:sp>
        <p:nvSpPr>
          <p:cNvPr id="132" name="Google Shape;132;p16"/>
          <p:cNvSpPr/>
          <p:nvPr/>
        </p:nvSpPr>
        <p:spPr>
          <a:xfrm>
            <a:off x="4352400" y="1063863"/>
            <a:ext cx="4791600" cy="1604700"/>
          </a:xfrm>
          <a:prstGeom prst="rect">
            <a:avLst/>
          </a:prstGeom>
          <a:solidFill>
            <a:schemeClr val="accent1"/>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6"/>
          <p:cNvPicPr preferRelativeResize="0"/>
          <p:nvPr/>
        </p:nvPicPr>
        <p:blipFill>
          <a:blip r:embed="rId6">
            <a:alphaModFix/>
          </a:blip>
          <a:stretch>
            <a:fillRect/>
          </a:stretch>
        </p:blipFill>
        <p:spPr>
          <a:xfrm>
            <a:off x="4404275" y="1106400"/>
            <a:ext cx="1519600" cy="1519600"/>
          </a:xfrm>
          <a:prstGeom prst="rect">
            <a:avLst/>
          </a:prstGeom>
          <a:noFill/>
          <a:ln>
            <a:noFill/>
          </a:ln>
        </p:spPr>
      </p:pic>
      <p:pic>
        <p:nvPicPr>
          <p:cNvPr id="134" name="Google Shape;134;p16"/>
          <p:cNvPicPr preferRelativeResize="0"/>
          <p:nvPr/>
        </p:nvPicPr>
        <p:blipFill>
          <a:blip r:embed="rId7">
            <a:alphaModFix/>
          </a:blip>
          <a:stretch>
            <a:fillRect/>
          </a:stretch>
        </p:blipFill>
        <p:spPr>
          <a:xfrm>
            <a:off x="5986900" y="1106413"/>
            <a:ext cx="1519600" cy="1519600"/>
          </a:xfrm>
          <a:prstGeom prst="rect">
            <a:avLst/>
          </a:prstGeom>
          <a:noFill/>
          <a:ln>
            <a:noFill/>
          </a:ln>
        </p:spPr>
      </p:pic>
      <p:pic>
        <p:nvPicPr>
          <p:cNvPr id="135" name="Google Shape;135;p16"/>
          <p:cNvPicPr preferRelativeResize="0"/>
          <p:nvPr/>
        </p:nvPicPr>
        <p:blipFill>
          <a:blip r:embed="rId8">
            <a:alphaModFix/>
          </a:blip>
          <a:stretch>
            <a:fillRect/>
          </a:stretch>
        </p:blipFill>
        <p:spPr>
          <a:xfrm>
            <a:off x="7569525" y="1106388"/>
            <a:ext cx="1519600" cy="1519600"/>
          </a:xfrm>
          <a:prstGeom prst="rect">
            <a:avLst/>
          </a:prstGeom>
          <a:noFill/>
          <a:ln>
            <a:noFill/>
          </a:ln>
        </p:spPr>
      </p:pic>
      <p:sp>
        <p:nvSpPr>
          <p:cNvPr id="136" name="Google Shape;136;p16"/>
          <p:cNvSpPr txBox="1"/>
          <p:nvPr/>
        </p:nvSpPr>
        <p:spPr>
          <a:xfrm>
            <a:off x="109925" y="1063875"/>
            <a:ext cx="40665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137" name="Google Shape;137;p16"/>
          <p:cNvSpPr txBox="1"/>
          <p:nvPr/>
        </p:nvSpPr>
        <p:spPr>
          <a:xfrm>
            <a:off x="109925" y="1861775"/>
            <a:ext cx="40665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0.8, 𝜷 = 0.08, dt = 1, n_iter = 10, 𝜽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3rd iteration</a:t>
            </a:r>
            <a:endParaRPr sz="1200">
              <a:latin typeface="Montserrat"/>
              <a:ea typeface="Montserrat"/>
              <a:cs typeface="Montserrat"/>
              <a:sym typeface="Montserrat"/>
            </a:endParaRPr>
          </a:p>
        </p:txBody>
      </p:sp>
      <p:grpSp>
        <p:nvGrpSpPr>
          <p:cNvPr id="138" name="Google Shape;138;p16"/>
          <p:cNvGrpSpPr/>
          <p:nvPr/>
        </p:nvGrpSpPr>
        <p:grpSpPr>
          <a:xfrm>
            <a:off x="109921" y="1063872"/>
            <a:ext cx="336848" cy="572691"/>
            <a:chOff x="305300" y="1227875"/>
            <a:chExt cx="321175" cy="421375"/>
          </a:xfrm>
        </p:grpSpPr>
        <p:sp>
          <p:nvSpPr>
            <p:cNvPr id="139" name="Google Shape;139;p1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6"/>
          <p:cNvGrpSpPr/>
          <p:nvPr/>
        </p:nvGrpSpPr>
        <p:grpSpPr>
          <a:xfrm>
            <a:off x="109921" y="1861772"/>
            <a:ext cx="336848" cy="572691"/>
            <a:chOff x="305300" y="1227875"/>
            <a:chExt cx="321175" cy="421375"/>
          </a:xfrm>
        </p:grpSpPr>
        <p:sp>
          <p:nvSpPr>
            <p:cNvPr id="162" name="Google Shape;162;p16"/>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latin typeface="Montserrat"/>
                <a:ea typeface="Montserrat"/>
                <a:cs typeface="Montserrat"/>
                <a:sym typeface="Montserrat"/>
              </a:rPr>
              <a:t>Reverse Heat Equation ~ Kodak ~ 𝝈 = 3 Gaussian Blur</a:t>
            </a:r>
            <a:endParaRPr b="1" sz="2300">
              <a:latin typeface="Montserrat"/>
              <a:ea typeface="Montserrat"/>
              <a:cs typeface="Montserrat"/>
              <a:sym typeface="Montserrat"/>
            </a:endParaRPr>
          </a:p>
        </p:txBody>
      </p:sp>
      <p:sp>
        <p:nvSpPr>
          <p:cNvPr id="189" name="Google Shape;189;p17"/>
          <p:cNvSpPr/>
          <p:nvPr/>
        </p:nvSpPr>
        <p:spPr>
          <a:xfrm>
            <a:off x="0" y="2659675"/>
            <a:ext cx="9144000" cy="23409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17"/>
          <p:cNvPicPr preferRelativeResize="0"/>
          <p:nvPr/>
        </p:nvPicPr>
        <p:blipFill>
          <a:blip r:embed="rId3">
            <a:alphaModFix/>
          </a:blip>
          <a:stretch>
            <a:fillRect/>
          </a:stretch>
        </p:blipFill>
        <p:spPr>
          <a:xfrm>
            <a:off x="106013" y="2680125"/>
            <a:ext cx="3008189" cy="1951075"/>
          </a:xfrm>
          <a:prstGeom prst="rect">
            <a:avLst/>
          </a:prstGeom>
          <a:noFill/>
          <a:ln>
            <a:noFill/>
          </a:ln>
        </p:spPr>
      </p:pic>
      <p:sp>
        <p:nvSpPr>
          <p:cNvPr id="191" name="Google Shape;191;p17"/>
          <p:cNvSpPr txBox="1"/>
          <p:nvPr/>
        </p:nvSpPr>
        <p:spPr>
          <a:xfrm>
            <a:off x="585675" y="4631200"/>
            <a:ext cx="195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Original Kodak Image</a:t>
            </a:r>
            <a:endParaRPr sz="1200">
              <a:solidFill>
                <a:schemeClr val="dk1"/>
              </a:solidFill>
              <a:latin typeface="Roboto"/>
              <a:ea typeface="Roboto"/>
              <a:cs typeface="Roboto"/>
              <a:sym typeface="Roboto"/>
            </a:endParaRPr>
          </a:p>
        </p:txBody>
      </p:sp>
      <p:sp>
        <p:nvSpPr>
          <p:cNvPr id="192" name="Google Shape;192;p17"/>
          <p:cNvSpPr txBox="1"/>
          <p:nvPr/>
        </p:nvSpPr>
        <p:spPr>
          <a:xfrm>
            <a:off x="3067950" y="4631200"/>
            <a:ext cx="300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Gaussian Blurred (𝝈 = 3): PSNR = 21.58dB</a:t>
            </a:r>
            <a:endParaRPr sz="1200">
              <a:solidFill>
                <a:schemeClr val="dk1"/>
              </a:solidFill>
              <a:latin typeface="Roboto"/>
              <a:ea typeface="Roboto"/>
              <a:cs typeface="Roboto"/>
              <a:sym typeface="Roboto"/>
            </a:endParaRPr>
          </a:p>
        </p:txBody>
      </p:sp>
      <p:sp>
        <p:nvSpPr>
          <p:cNvPr id="193" name="Google Shape;193;p17"/>
          <p:cNvSpPr txBox="1"/>
          <p:nvPr/>
        </p:nvSpPr>
        <p:spPr>
          <a:xfrm>
            <a:off x="6076125" y="4631200"/>
            <a:ext cx="3008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Deblurred Image: PSNR = 22.50dB</a:t>
            </a:r>
            <a:endParaRPr sz="1200">
              <a:solidFill>
                <a:schemeClr val="dk1"/>
              </a:solidFill>
              <a:latin typeface="Roboto"/>
              <a:ea typeface="Roboto"/>
              <a:cs typeface="Roboto"/>
              <a:sym typeface="Roboto"/>
            </a:endParaRPr>
          </a:p>
        </p:txBody>
      </p:sp>
      <p:sp>
        <p:nvSpPr>
          <p:cNvPr id="194" name="Google Shape;194;p17"/>
          <p:cNvSpPr/>
          <p:nvPr/>
        </p:nvSpPr>
        <p:spPr>
          <a:xfrm>
            <a:off x="4352400" y="1063863"/>
            <a:ext cx="4791600" cy="1604700"/>
          </a:xfrm>
          <a:prstGeom prst="rect">
            <a:avLst/>
          </a:prstGeom>
          <a:solidFill>
            <a:schemeClr val="accent1"/>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17"/>
          <p:cNvPicPr preferRelativeResize="0"/>
          <p:nvPr/>
        </p:nvPicPr>
        <p:blipFill>
          <a:blip r:embed="rId4">
            <a:alphaModFix/>
          </a:blip>
          <a:stretch>
            <a:fillRect/>
          </a:stretch>
        </p:blipFill>
        <p:spPr>
          <a:xfrm>
            <a:off x="4404275" y="1106400"/>
            <a:ext cx="1519600" cy="1519600"/>
          </a:xfrm>
          <a:prstGeom prst="rect">
            <a:avLst/>
          </a:prstGeom>
          <a:noFill/>
          <a:ln>
            <a:noFill/>
          </a:ln>
        </p:spPr>
      </p:pic>
      <p:sp>
        <p:nvSpPr>
          <p:cNvPr id="196" name="Google Shape;196;p17"/>
          <p:cNvSpPr txBox="1"/>
          <p:nvPr/>
        </p:nvSpPr>
        <p:spPr>
          <a:xfrm>
            <a:off x="109925" y="1063875"/>
            <a:ext cx="40665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197" name="Google Shape;197;p17"/>
          <p:cNvSpPr txBox="1"/>
          <p:nvPr/>
        </p:nvSpPr>
        <p:spPr>
          <a:xfrm>
            <a:off x="109925" y="1861775"/>
            <a:ext cx="40665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0.76, 𝜷 = 0.08, dt = 1, n_iter = 10, 𝜽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5th iteration</a:t>
            </a:r>
            <a:endParaRPr sz="1200">
              <a:latin typeface="Montserrat"/>
              <a:ea typeface="Montserrat"/>
              <a:cs typeface="Montserrat"/>
              <a:sym typeface="Montserrat"/>
            </a:endParaRPr>
          </a:p>
        </p:txBody>
      </p:sp>
      <p:grpSp>
        <p:nvGrpSpPr>
          <p:cNvPr id="198" name="Google Shape;198;p17"/>
          <p:cNvGrpSpPr/>
          <p:nvPr/>
        </p:nvGrpSpPr>
        <p:grpSpPr>
          <a:xfrm>
            <a:off x="109921" y="1063872"/>
            <a:ext cx="336848" cy="572691"/>
            <a:chOff x="305300" y="1227875"/>
            <a:chExt cx="321175" cy="421375"/>
          </a:xfrm>
        </p:grpSpPr>
        <p:sp>
          <p:nvSpPr>
            <p:cNvPr id="199" name="Google Shape;199;p17"/>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7"/>
          <p:cNvGrpSpPr/>
          <p:nvPr/>
        </p:nvGrpSpPr>
        <p:grpSpPr>
          <a:xfrm>
            <a:off x="109921" y="1861772"/>
            <a:ext cx="336848" cy="572691"/>
            <a:chOff x="305300" y="1227875"/>
            <a:chExt cx="321175" cy="421375"/>
          </a:xfrm>
        </p:grpSpPr>
        <p:sp>
          <p:nvSpPr>
            <p:cNvPr id="222" name="Google Shape;222;p17"/>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4" name="Google Shape;244;p17"/>
          <p:cNvPicPr preferRelativeResize="0"/>
          <p:nvPr/>
        </p:nvPicPr>
        <p:blipFill>
          <a:blip r:embed="rId5">
            <a:alphaModFix/>
          </a:blip>
          <a:stretch>
            <a:fillRect/>
          </a:stretch>
        </p:blipFill>
        <p:spPr>
          <a:xfrm>
            <a:off x="5988400" y="1106413"/>
            <a:ext cx="1519600" cy="1519600"/>
          </a:xfrm>
          <a:prstGeom prst="rect">
            <a:avLst/>
          </a:prstGeom>
          <a:noFill/>
          <a:ln>
            <a:noFill/>
          </a:ln>
        </p:spPr>
      </p:pic>
      <p:pic>
        <p:nvPicPr>
          <p:cNvPr id="245" name="Google Shape;245;p17"/>
          <p:cNvPicPr preferRelativeResize="0"/>
          <p:nvPr/>
        </p:nvPicPr>
        <p:blipFill>
          <a:blip r:embed="rId6">
            <a:alphaModFix/>
          </a:blip>
          <a:stretch>
            <a:fillRect/>
          </a:stretch>
        </p:blipFill>
        <p:spPr>
          <a:xfrm>
            <a:off x="7572525" y="1106425"/>
            <a:ext cx="1519600" cy="1519600"/>
          </a:xfrm>
          <a:prstGeom prst="rect">
            <a:avLst/>
          </a:prstGeom>
          <a:noFill/>
          <a:ln>
            <a:noFill/>
          </a:ln>
        </p:spPr>
      </p:pic>
      <p:pic>
        <p:nvPicPr>
          <p:cNvPr id="246" name="Google Shape;246;p17"/>
          <p:cNvPicPr preferRelativeResize="0"/>
          <p:nvPr/>
        </p:nvPicPr>
        <p:blipFill>
          <a:blip r:embed="rId7">
            <a:alphaModFix/>
          </a:blip>
          <a:stretch>
            <a:fillRect/>
          </a:stretch>
        </p:blipFill>
        <p:spPr>
          <a:xfrm>
            <a:off x="3160563" y="2680125"/>
            <a:ext cx="2915530" cy="1951075"/>
          </a:xfrm>
          <a:prstGeom prst="rect">
            <a:avLst/>
          </a:prstGeom>
          <a:noFill/>
          <a:ln>
            <a:noFill/>
          </a:ln>
        </p:spPr>
      </p:pic>
      <p:pic>
        <p:nvPicPr>
          <p:cNvPr id="247" name="Google Shape;247;p17"/>
          <p:cNvPicPr preferRelativeResize="0"/>
          <p:nvPr/>
        </p:nvPicPr>
        <p:blipFill>
          <a:blip r:embed="rId8">
            <a:alphaModFix/>
          </a:blip>
          <a:stretch>
            <a:fillRect/>
          </a:stretch>
        </p:blipFill>
        <p:spPr>
          <a:xfrm>
            <a:off x="6122463" y="2680125"/>
            <a:ext cx="2915525" cy="195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8"/>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latin typeface="Montserrat"/>
                <a:ea typeface="Montserrat"/>
                <a:cs typeface="Montserrat"/>
                <a:sym typeface="Montserrat"/>
              </a:rPr>
              <a:t>Reverse Heat Equation ~ Lena ~ 𝝈 = 2,3 Gaussian Blur</a:t>
            </a:r>
            <a:endParaRPr b="1" sz="2300">
              <a:latin typeface="Montserrat"/>
              <a:ea typeface="Montserrat"/>
              <a:cs typeface="Montserrat"/>
              <a:sym typeface="Montserrat"/>
            </a:endParaRPr>
          </a:p>
        </p:txBody>
      </p:sp>
      <p:sp>
        <p:nvSpPr>
          <p:cNvPr id="253" name="Google Shape;253;p18"/>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txBox="1"/>
          <p:nvPr/>
        </p:nvSpPr>
        <p:spPr>
          <a:xfrm>
            <a:off x="109925" y="4631200"/>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Lena</a:t>
            </a:r>
            <a:endParaRPr sz="1200">
              <a:solidFill>
                <a:schemeClr val="dk1"/>
              </a:solidFill>
              <a:latin typeface="Roboto"/>
              <a:ea typeface="Roboto"/>
              <a:cs typeface="Roboto"/>
              <a:sym typeface="Roboto"/>
            </a:endParaRPr>
          </a:p>
        </p:txBody>
      </p:sp>
      <p:sp>
        <p:nvSpPr>
          <p:cNvPr id="255" name="Google Shape;255;p18"/>
          <p:cNvSpPr txBox="1"/>
          <p:nvPr/>
        </p:nvSpPr>
        <p:spPr>
          <a:xfrm>
            <a:off x="1861975" y="4631200"/>
            <a:ext cx="1806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2: PSNR = </a:t>
            </a:r>
            <a:r>
              <a:rPr lang="en" sz="1200">
                <a:solidFill>
                  <a:schemeClr val="dk1"/>
                </a:solidFill>
                <a:latin typeface="Roboto"/>
                <a:ea typeface="Roboto"/>
                <a:cs typeface="Roboto"/>
                <a:sym typeface="Roboto"/>
              </a:rPr>
              <a:t>23.54dB</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256" name="Google Shape;256;p18"/>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257" name="Google Shape;257;p18"/>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2</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0.65, 𝜷 = 0.11, dt = 1, n_iter = 10, 𝜽 = 0.08</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4th iteration</a:t>
            </a:r>
            <a:endParaRPr sz="1200">
              <a:latin typeface="Montserrat"/>
              <a:ea typeface="Montserrat"/>
              <a:cs typeface="Montserrat"/>
              <a:sym typeface="Montserrat"/>
            </a:endParaRPr>
          </a:p>
        </p:txBody>
      </p:sp>
      <p:grpSp>
        <p:nvGrpSpPr>
          <p:cNvPr id="258" name="Google Shape;258;p18"/>
          <p:cNvGrpSpPr/>
          <p:nvPr/>
        </p:nvGrpSpPr>
        <p:grpSpPr>
          <a:xfrm>
            <a:off x="219696" y="1143259"/>
            <a:ext cx="336848" cy="572691"/>
            <a:chOff x="305300" y="1227875"/>
            <a:chExt cx="321175" cy="421375"/>
          </a:xfrm>
        </p:grpSpPr>
        <p:sp>
          <p:nvSpPr>
            <p:cNvPr id="259" name="Google Shape;259;p1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8"/>
          <p:cNvGrpSpPr/>
          <p:nvPr/>
        </p:nvGrpSpPr>
        <p:grpSpPr>
          <a:xfrm>
            <a:off x="219696" y="1896359"/>
            <a:ext cx="336848" cy="572691"/>
            <a:chOff x="305300" y="1227875"/>
            <a:chExt cx="321175" cy="421375"/>
          </a:xfrm>
        </p:grpSpPr>
        <p:sp>
          <p:nvSpPr>
            <p:cNvPr id="282" name="Google Shape;282;p1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8"/>
          <p:cNvSpPr txBox="1"/>
          <p:nvPr/>
        </p:nvSpPr>
        <p:spPr>
          <a:xfrm>
            <a:off x="3668575" y="4631200"/>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2: PSNR = 25.98dB</a:t>
            </a:r>
            <a:endParaRPr sz="1200">
              <a:solidFill>
                <a:schemeClr val="dk1"/>
              </a:solidFill>
              <a:latin typeface="Roboto"/>
              <a:ea typeface="Roboto"/>
              <a:cs typeface="Roboto"/>
              <a:sym typeface="Roboto"/>
            </a:endParaRPr>
          </a:p>
        </p:txBody>
      </p:sp>
      <p:sp>
        <p:nvSpPr>
          <p:cNvPr id="305" name="Google Shape;305;p18"/>
          <p:cNvSpPr txBox="1"/>
          <p:nvPr/>
        </p:nvSpPr>
        <p:spPr>
          <a:xfrm>
            <a:off x="5475525" y="4616175"/>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3: PSNR = 21.88dB</a:t>
            </a:r>
            <a:endParaRPr sz="1200">
              <a:solidFill>
                <a:schemeClr val="dk1"/>
              </a:solidFill>
              <a:latin typeface="Roboto"/>
              <a:ea typeface="Roboto"/>
              <a:cs typeface="Roboto"/>
              <a:sym typeface="Roboto"/>
            </a:endParaRPr>
          </a:p>
        </p:txBody>
      </p:sp>
      <p:sp>
        <p:nvSpPr>
          <p:cNvPr id="306" name="Google Shape;306;p18"/>
          <p:cNvSpPr txBox="1"/>
          <p:nvPr/>
        </p:nvSpPr>
        <p:spPr>
          <a:xfrm>
            <a:off x="7282475" y="4631200"/>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3: PSNR = 23.00dB</a:t>
            </a:r>
            <a:endParaRPr sz="1200">
              <a:solidFill>
                <a:schemeClr val="dk1"/>
              </a:solidFill>
              <a:latin typeface="Roboto"/>
              <a:ea typeface="Roboto"/>
              <a:cs typeface="Roboto"/>
              <a:sym typeface="Roboto"/>
            </a:endParaRPr>
          </a:p>
        </p:txBody>
      </p:sp>
      <p:sp>
        <p:nvSpPr>
          <p:cNvPr id="307" name="Google Shape;307;p18"/>
          <p:cNvSpPr txBox="1"/>
          <p:nvPr/>
        </p:nvSpPr>
        <p:spPr>
          <a:xfrm>
            <a:off x="46097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3</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0.5, 𝜷 = 0.13, dt = 1, n_iter = 10, 𝜽 = 0.02</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4th iteration</a:t>
            </a:r>
            <a:endParaRPr sz="1200">
              <a:latin typeface="Montserrat"/>
              <a:ea typeface="Montserrat"/>
              <a:cs typeface="Montserrat"/>
              <a:sym typeface="Montserrat"/>
            </a:endParaRPr>
          </a:p>
        </p:txBody>
      </p:sp>
      <p:grpSp>
        <p:nvGrpSpPr>
          <p:cNvPr id="308" name="Google Shape;308;p18"/>
          <p:cNvGrpSpPr/>
          <p:nvPr/>
        </p:nvGrpSpPr>
        <p:grpSpPr>
          <a:xfrm>
            <a:off x="4609696" y="1923859"/>
            <a:ext cx="336848" cy="572691"/>
            <a:chOff x="305300" y="1227875"/>
            <a:chExt cx="321175" cy="421375"/>
          </a:xfrm>
        </p:grpSpPr>
        <p:sp>
          <p:nvSpPr>
            <p:cNvPr id="309" name="Google Shape;309;p1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18"/>
          <p:cNvSpPr txBox="1"/>
          <p:nvPr/>
        </p:nvSpPr>
        <p:spPr>
          <a:xfrm>
            <a:off x="460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For high standard deviation gaussian blur,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we are not able to achieve visually good deblur</a:t>
            </a:r>
            <a:endParaRPr sz="1200">
              <a:latin typeface="Montserrat"/>
              <a:ea typeface="Montserrat"/>
              <a:cs typeface="Montserrat"/>
              <a:sym typeface="Montserrat"/>
            </a:endParaRPr>
          </a:p>
        </p:txBody>
      </p:sp>
      <p:grpSp>
        <p:nvGrpSpPr>
          <p:cNvPr id="332" name="Google Shape;332;p18"/>
          <p:cNvGrpSpPr/>
          <p:nvPr/>
        </p:nvGrpSpPr>
        <p:grpSpPr>
          <a:xfrm>
            <a:off x="4609696" y="1125972"/>
            <a:ext cx="336848" cy="572691"/>
            <a:chOff x="305300" y="1227875"/>
            <a:chExt cx="321175" cy="421375"/>
          </a:xfrm>
        </p:grpSpPr>
        <p:sp>
          <p:nvSpPr>
            <p:cNvPr id="333" name="Google Shape;333;p18"/>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 name="Google Shape;355;p18"/>
          <p:cNvPicPr preferRelativeResize="0"/>
          <p:nvPr/>
        </p:nvPicPr>
        <p:blipFill>
          <a:blip r:embed="rId3">
            <a:alphaModFix/>
          </a:blip>
          <a:stretch>
            <a:fillRect/>
          </a:stretch>
        </p:blipFill>
        <p:spPr>
          <a:xfrm>
            <a:off x="95813" y="2908475"/>
            <a:ext cx="1767900" cy="1767900"/>
          </a:xfrm>
          <a:prstGeom prst="rect">
            <a:avLst/>
          </a:prstGeom>
          <a:noFill/>
          <a:ln>
            <a:noFill/>
          </a:ln>
        </p:spPr>
      </p:pic>
      <p:pic>
        <p:nvPicPr>
          <p:cNvPr id="356" name="Google Shape;356;p18"/>
          <p:cNvPicPr preferRelativeResize="0"/>
          <p:nvPr/>
        </p:nvPicPr>
        <p:blipFill>
          <a:blip r:embed="rId4">
            <a:alphaModFix/>
          </a:blip>
          <a:stretch>
            <a:fillRect/>
          </a:stretch>
        </p:blipFill>
        <p:spPr>
          <a:xfrm>
            <a:off x="1897850" y="2908463"/>
            <a:ext cx="1767900" cy="1767924"/>
          </a:xfrm>
          <a:prstGeom prst="rect">
            <a:avLst/>
          </a:prstGeom>
          <a:noFill/>
          <a:ln>
            <a:noFill/>
          </a:ln>
        </p:spPr>
      </p:pic>
      <p:pic>
        <p:nvPicPr>
          <p:cNvPr id="357" name="Google Shape;357;p18"/>
          <p:cNvPicPr preferRelativeResize="0"/>
          <p:nvPr/>
        </p:nvPicPr>
        <p:blipFill>
          <a:blip r:embed="rId5">
            <a:alphaModFix/>
          </a:blip>
          <a:stretch>
            <a:fillRect/>
          </a:stretch>
        </p:blipFill>
        <p:spPr>
          <a:xfrm>
            <a:off x="3699875" y="2901288"/>
            <a:ext cx="1767900" cy="1767900"/>
          </a:xfrm>
          <a:prstGeom prst="rect">
            <a:avLst/>
          </a:prstGeom>
          <a:noFill/>
          <a:ln>
            <a:noFill/>
          </a:ln>
        </p:spPr>
      </p:pic>
      <p:pic>
        <p:nvPicPr>
          <p:cNvPr id="358" name="Google Shape;358;p18"/>
          <p:cNvPicPr preferRelativeResize="0"/>
          <p:nvPr/>
        </p:nvPicPr>
        <p:blipFill>
          <a:blip r:embed="rId6">
            <a:alphaModFix/>
          </a:blip>
          <a:stretch>
            <a:fillRect/>
          </a:stretch>
        </p:blipFill>
        <p:spPr>
          <a:xfrm>
            <a:off x="5489962" y="2901299"/>
            <a:ext cx="1767900" cy="1767900"/>
          </a:xfrm>
          <a:prstGeom prst="rect">
            <a:avLst/>
          </a:prstGeom>
          <a:noFill/>
          <a:ln>
            <a:noFill/>
          </a:ln>
        </p:spPr>
      </p:pic>
      <p:pic>
        <p:nvPicPr>
          <p:cNvPr id="359" name="Google Shape;359;p18"/>
          <p:cNvPicPr preferRelativeResize="0"/>
          <p:nvPr/>
        </p:nvPicPr>
        <p:blipFill>
          <a:blip r:embed="rId7">
            <a:alphaModFix/>
          </a:blip>
          <a:stretch>
            <a:fillRect/>
          </a:stretch>
        </p:blipFill>
        <p:spPr>
          <a:xfrm>
            <a:off x="7280038" y="2908475"/>
            <a:ext cx="1767900" cy="176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9"/>
          <p:cNvSpPr txBox="1"/>
          <p:nvPr>
            <p:ph type="title"/>
          </p:nvPr>
        </p:nvSpPr>
        <p:spPr>
          <a:xfrm>
            <a:off x="219600" y="355050"/>
            <a:ext cx="8704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latin typeface="Montserrat"/>
                <a:ea typeface="Montserrat"/>
                <a:cs typeface="Montserrat"/>
                <a:sym typeface="Montserrat"/>
              </a:rPr>
              <a:t>Reverse Heat Equation ~ Barbara ~ 𝝈 = 2,3 Gaussian Blur</a:t>
            </a:r>
            <a:endParaRPr b="1" sz="2300">
              <a:latin typeface="Montserrat"/>
              <a:ea typeface="Montserrat"/>
              <a:cs typeface="Montserrat"/>
              <a:sym typeface="Montserrat"/>
            </a:endParaRPr>
          </a:p>
        </p:txBody>
      </p:sp>
      <p:sp>
        <p:nvSpPr>
          <p:cNvPr id="365" name="Google Shape;365;p19"/>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txBox="1"/>
          <p:nvPr/>
        </p:nvSpPr>
        <p:spPr>
          <a:xfrm>
            <a:off x="109925" y="4631200"/>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Barbara</a:t>
            </a:r>
            <a:endParaRPr sz="1200">
              <a:solidFill>
                <a:schemeClr val="dk1"/>
              </a:solidFill>
              <a:latin typeface="Roboto"/>
              <a:ea typeface="Roboto"/>
              <a:cs typeface="Roboto"/>
              <a:sym typeface="Roboto"/>
            </a:endParaRPr>
          </a:p>
        </p:txBody>
      </p:sp>
      <p:sp>
        <p:nvSpPr>
          <p:cNvPr id="367" name="Google Shape;367;p19"/>
          <p:cNvSpPr txBox="1"/>
          <p:nvPr/>
        </p:nvSpPr>
        <p:spPr>
          <a:xfrm>
            <a:off x="1900675" y="4631200"/>
            <a:ext cx="176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2: PSNR = 22.48dB</a:t>
            </a:r>
            <a:endParaRPr sz="1200">
              <a:solidFill>
                <a:schemeClr val="dk1"/>
              </a:solidFill>
              <a:latin typeface="Roboto"/>
              <a:ea typeface="Roboto"/>
              <a:cs typeface="Roboto"/>
              <a:sym typeface="Roboto"/>
            </a:endParaRPr>
          </a:p>
        </p:txBody>
      </p:sp>
      <p:sp>
        <p:nvSpPr>
          <p:cNvPr id="368" name="Google Shape;368;p19"/>
          <p:cNvSpPr txBox="1"/>
          <p:nvPr/>
        </p:nvSpPr>
        <p:spPr>
          <a:xfrm>
            <a:off x="21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Coarse grid search on parameters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369" name="Google Shape;369;p19"/>
          <p:cNvSpPr txBox="1"/>
          <p:nvPr/>
        </p:nvSpPr>
        <p:spPr>
          <a:xfrm>
            <a:off x="2196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a:t>
            </a:r>
            <a:r>
              <a:rPr b="1" lang="en">
                <a:latin typeface="Montserrat"/>
                <a:ea typeface="Montserrat"/>
                <a:cs typeface="Montserrat"/>
                <a:sym typeface="Montserrat"/>
              </a:rPr>
              <a:t>𝜎 = 2</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0.71, 𝜷 = 0.09, dt = 1, n_iter = 10, 𝜽 = 0.1</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4th iteration</a:t>
            </a:r>
            <a:endParaRPr sz="1200">
              <a:latin typeface="Montserrat"/>
              <a:ea typeface="Montserrat"/>
              <a:cs typeface="Montserrat"/>
              <a:sym typeface="Montserrat"/>
            </a:endParaRPr>
          </a:p>
        </p:txBody>
      </p:sp>
      <p:grpSp>
        <p:nvGrpSpPr>
          <p:cNvPr id="370" name="Google Shape;370;p19"/>
          <p:cNvGrpSpPr/>
          <p:nvPr/>
        </p:nvGrpSpPr>
        <p:grpSpPr>
          <a:xfrm>
            <a:off x="219696" y="1143259"/>
            <a:ext cx="336848" cy="572691"/>
            <a:chOff x="305300" y="1227875"/>
            <a:chExt cx="321175" cy="421375"/>
          </a:xfrm>
        </p:grpSpPr>
        <p:sp>
          <p:nvSpPr>
            <p:cNvPr id="371" name="Google Shape;371;p19"/>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219696" y="1896359"/>
            <a:ext cx="336848" cy="572691"/>
            <a:chOff x="305300" y="1227875"/>
            <a:chExt cx="321175" cy="421375"/>
          </a:xfrm>
        </p:grpSpPr>
        <p:sp>
          <p:nvSpPr>
            <p:cNvPr id="394" name="Google Shape;394;p19"/>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19"/>
          <p:cNvPicPr preferRelativeResize="0"/>
          <p:nvPr/>
        </p:nvPicPr>
        <p:blipFill>
          <a:blip r:embed="rId3">
            <a:alphaModFix/>
          </a:blip>
          <a:stretch>
            <a:fillRect/>
          </a:stretch>
        </p:blipFill>
        <p:spPr>
          <a:xfrm>
            <a:off x="54950" y="2901288"/>
            <a:ext cx="1806815" cy="1714881"/>
          </a:xfrm>
          <a:prstGeom prst="rect">
            <a:avLst/>
          </a:prstGeom>
          <a:noFill/>
          <a:ln>
            <a:noFill/>
          </a:ln>
        </p:spPr>
      </p:pic>
      <p:pic>
        <p:nvPicPr>
          <p:cNvPr id="417" name="Google Shape;417;p19"/>
          <p:cNvPicPr preferRelativeResize="0"/>
          <p:nvPr/>
        </p:nvPicPr>
        <p:blipFill>
          <a:blip r:embed="rId4">
            <a:alphaModFix/>
          </a:blip>
          <a:stretch>
            <a:fillRect/>
          </a:stretch>
        </p:blipFill>
        <p:spPr>
          <a:xfrm>
            <a:off x="1861765" y="2901288"/>
            <a:ext cx="1806815" cy="1714881"/>
          </a:xfrm>
          <a:prstGeom prst="rect">
            <a:avLst/>
          </a:prstGeom>
          <a:noFill/>
          <a:ln>
            <a:noFill/>
          </a:ln>
        </p:spPr>
      </p:pic>
      <p:pic>
        <p:nvPicPr>
          <p:cNvPr id="418" name="Google Shape;418;p19"/>
          <p:cNvPicPr preferRelativeResize="0"/>
          <p:nvPr/>
        </p:nvPicPr>
        <p:blipFill>
          <a:blip r:embed="rId5">
            <a:alphaModFix/>
          </a:blip>
          <a:stretch>
            <a:fillRect/>
          </a:stretch>
        </p:blipFill>
        <p:spPr>
          <a:xfrm>
            <a:off x="3668580" y="2916308"/>
            <a:ext cx="1806815" cy="1714904"/>
          </a:xfrm>
          <a:prstGeom prst="rect">
            <a:avLst/>
          </a:prstGeom>
          <a:noFill/>
          <a:ln>
            <a:noFill/>
          </a:ln>
        </p:spPr>
      </p:pic>
      <p:sp>
        <p:nvSpPr>
          <p:cNvPr id="419" name="Google Shape;419;p19"/>
          <p:cNvSpPr txBox="1"/>
          <p:nvPr/>
        </p:nvSpPr>
        <p:spPr>
          <a:xfrm>
            <a:off x="3668575" y="4631200"/>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2: PSNR = 24.04dB</a:t>
            </a:r>
            <a:endParaRPr sz="1200">
              <a:solidFill>
                <a:schemeClr val="dk1"/>
              </a:solidFill>
              <a:latin typeface="Roboto"/>
              <a:ea typeface="Roboto"/>
              <a:cs typeface="Roboto"/>
              <a:sym typeface="Roboto"/>
            </a:endParaRPr>
          </a:p>
        </p:txBody>
      </p:sp>
      <p:pic>
        <p:nvPicPr>
          <p:cNvPr id="420" name="Google Shape;420;p19"/>
          <p:cNvPicPr preferRelativeResize="0"/>
          <p:nvPr/>
        </p:nvPicPr>
        <p:blipFill>
          <a:blip r:embed="rId6">
            <a:alphaModFix/>
          </a:blip>
          <a:stretch>
            <a:fillRect/>
          </a:stretch>
        </p:blipFill>
        <p:spPr>
          <a:xfrm>
            <a:off x="5475443" y="2916307"/>
            <a:ext cx="1806767" cy="1714835"/>
          </a:xfrm>
          <a:prstGeom prst="rect">
            <a:avLst/>
          </a:prstGeom>
          <a:noFill/>
          <a:ln>
            <a:noFill/>
          </a:ln>
        </p:spPr>
      </p:pic>
      <p:pic>
        <p:nvPicPr>
          <p:cNvPr id="421" name="Google Shape;421;p19"/>
          <p:cNvPicPr preferRelativeResize="0"/>
          <p:nvPr/>
        </p:nvPicPr>
        <p:blipFill>
          <a:blip r:embed="rId7">
            <a:alphaModFix/>
          </a:blip>
          <a:stretch>
            <a:fillRect/>
          </a:stretch>
        </p:blipFill>
        <p:spPr>
          <a:xfrm>
            <a:off x="7282258" y="2916308"/>
            <a:ext cx="1806767" cy="1714835"/>
          </a:xfrm>
          <a:prstGeom prst="rect">
            <a:avLst/>
          </a:prstGeom>
          <a:noFill/>
          <a:ln>
            <a:noFill/>
          </a:ln>
        </p:spPr>
      </p:pic>
      <p:sp>
        <p:nvSpPr>
          <p:cNvPr id="422" name="Google Shape;422;p19"/>
          <p:cNvSpPr txBox="1"/>
          <p:nvPr/>
        </p:nvSpPr>
        <p:spPr>
          <a:xfrm>
            <a:off x="5475525" y="4616175"/>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3: PSNR = 21.48dB</a:t>
            </a:r>
            <a:endParaRPr sz="1200">
              <a:solidFill>
                <a:schemeClr val="dk1"/>
              </a:solidFill>
              <a:latin typeface="Roboto"/>
              <a:ea typeface="Roboto"/>
              <a:cs typeface="Roboto"/>
              <a:sym typeface="Roboto"/>
            </a:endParaRPr>
          </a:p>
        </p:txBody>
      </p:sp>
      <p:sp>
        <p:nvSpPr>
          <p:cNvPr id="423" name="Google Shape;423;p19"/>
          <p:cNvSpPr txBox="1"/>
          <p:nvPr/>
        </p:nvSpPr>
        <p:spPr>
          <a:xfrm>
            <a:off x="7282475" y="4631200"/>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 = 3: PSNR = 22.56dB</a:t>
            </a:r>
            <a:endParaRPr sz="1200">
              <a:solidFill>
                <a:schemeClr val="dk1"/>
              </a:solidFill>
              <a:latin typeface="Roboto"/>
              <a:ea typeface="Roboto"/>
              <a:cs typeface="Roboto"/>
              <a:sym typeface="Roboto"/>
            </a:endParaRPr>
          </a:p>
        </p:txBody>
      </p:sp>
      <p:sp>
        <p:nvSpPr>
          <p:cNvPr id="424" name="Google Shape;424;p19"/>
          <p:cNvSpPr txBox="1"/>
          <p:nvPr/>
        </p:nvSpPr>
        <p:spPr>
          <a:xfrm>
            <a:off x="4609700" y="19238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3</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0.8, 𝜷 = 0.07, dt = 1, n_iter = 10, 𝜽 = 0.05</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Convergence at 4th iteration</a:t>
            </a:r>
            <a:endParaRPr sz="1200">
              <a:latin typeface="Montserrat"/>
              <a:ea typeface="Montserrat"/>
              <a:cs typeface="Montserrat"/>
              <a:sym typeface="Montserrat"/>
            </a:endParaRPr>
          </a:p>
        </p:txBody>
      </p:sp>
      <p:grpSp>
        <p:nvGrpSpPr>
          <p:cNvPr id="425" name="Google Shape;425;p19"/>
          <p:cNvGrpSpPr/>
          <p:nvPr/>
        </p:nvGrpSpPr>
        <p:grpSpPr>
          <a:xfrm>
            <a:off x="4609696" y="1923859"/>
            <a:ext cx="336848" cy="572691"/>
            <a:chOff x="305300" y="1227875"/>
            <a:chExt cx="321175" cy="421375"/>
          </a:xfrm>
        </p:grpSpPr>
        <p:sp>
          <p:nvSpPr>
            <p:cNvPr id="426" name="Google Shape;426;p19"/>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9"/>
          <p:cNvSpPr txBox="1"/>
          <p:nvPr/>
        </p:nvSpPr>
        <p:spPr>
          <a:xfrm>
            <a:off x="4609700" y="112597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For high standard deviation gaussian blur,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we are not able to achieve visually good deblur</a:t>
            </a:r>
            <a:endParaRPr sz="1200">
              <a:latin typeface="Montserrat"/>
              <a:ea typeface="Montserrat"/>
              <a:cs typeface="Montserrat"/>
              <a:sym typeface="Montserrat"/>
            </a:endParaRPr>
          </a:p>
        </p:txBody>
      </p:sp>
      <p:grpSp>
        <p:nvGrpSpPr>
          <p:cNvPr id="449" name="Google Shape;449;p19"/>
          <p:cNvGrpSpPr/>
          <p:nvPr/>
        </p:nvGrpSpPr>
        <p:grpSpPr>
          <a:xfrm>
            <a:off x="4609696" y="1125972"/>
            <a:ext cx="336848" cy="572691"/>
            <a:chOff x="305300" y="1227875"/>
            <a:chExt cx="321175" cy="421375"/>
          </a:xfrm>
        </p:grpSpPr>
        <p:sp>
          <p:nvSpPr>
            <p:cNvPr id="450" name="Google Shape;450;p19"/>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0"/>
          <p:cNvSpPr txBox="1"/>
          <p:nvPr>
            <p:ph type="title"/>
          </p:nvPr>
        </p:nvSpPr>
        <p:spPr>
          <a:xfrm>
            <a:off x="-43950" y="355050"/>
            <a:ext cx="9231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00">
                <a:latin typeface="Montserrat"/>
                <a:ea typeface="Montserrat"/>
                <a:cs typeface="Montserrat"/>
                <a:sym typeface="Montserrat"/>
              </a:rPr>
              <a:t>Reverse Heat Eqn ~ Barbara ~ Gaussian Space Varying Blur</a:t>
            </a:r>
            <a:endParaRPr b="1" sz="2300">
              <a:latin typeface="Montserrat"/>
              <a:ea typeface="Montserrat"/>
              <a:cs typeface="Montserrat"/>
              <a:sym typeface="Montserrat"/>
            </a:endParaRPr>
          </a:p>
        </p:txBody>
      </p:sp>
      <p:sp>
        <p:nvSpPr>
          <p:cNvPr id="477" name="Google Shape;477;p20"/>
          <p:cNvSpPr/>
          <p:nvPr/>
        </p:nvSpPr>
        <p:spPr>
          <a:xfrm>
            <a:off x="0" y="2856475"/>
            <a:ext cx="9144000" cy="21441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txBox="1"/>
          <p:nvPr/>
        </p:nvSpPr>
        <p:spPr>
          <a:xfrm>
            <a:off x="291250" y="4608825"/>
            <a:ext cx="1703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Original Barbara</a:t>
            </a:r>
            <a:endParaRPr sz="1200">
              <a:solidFill>
                <a:schemeClr val="dk1"/>
              </a:solidFill>
              <a:latin typeface="Roboto"/>
              <a:ea typeface="Roboto"/>
              <a:cs typeface="Roboto"/>
              <a:sym typeface="Roboto"/>
            </a:endParaRPr>
          </a:p>
        </p:txBody>
      </p:sp>
      <p:sp>
        <p:nvSpPr>
          <p:cNvPr id="479" name="Google Shape;479;p20"/>
          <p:cNvSpPr txBox="1"/>
          <p:nvPr/>
        </p:nvSpPr>
        <p:spPr>
          <a:xfrm>
            <a:off x="1939775" y="4608825"/>
            <a:ext cx="19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𝝈=1-2: PSNR = 24.19dB</a:t>
            </a:r>
            <a:endParaRPr sz="1200">
              <a:solidFill>
                <a:schemeClr val="dk1"/>
              </a:solidFill>
              <a:latin typeface="Roboto"/>
              <a:ea typeface="Roboto"/>
              <a:cs typeface="Roboto"/>
              <a:sym typeface="Roboto"/>
            </a:endParaRPr>
          </a:p>
        </p:txBody>
      </p:sp>
      <p:sp>
        <p:nvSpPr>
          <p:cNvPr id="480" name="Google Shape;480;p20"/>
          <p:cNvSpPr txBox="1"/>
          <p:nvPr/>
        </p:nvSpPr>
        <p:spPr>
          <a:xfrm>
            <a:off x="245950" y="142272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Technique</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Started off with</a:t>
            </a:r>
            <a:r>
              <a:rPr lang="en" sz="1200">
                <a:latin typeface="Montserrat"/>
                <a:ea typeface="Montserrat"/>
                <a:cs typeface="Montserrat"/>
                <a:sym typeface="Montserrat"/>
              </a:rPr>
              <a:t> parameters of 𝜎 = 2, followed </a:t>
            </a:r>
            <a:endParaRPr sz="1200">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by manual parameter fine tuning</a:t>
            </a:r>
            <a:endParaRPr sz="1200">
              <a:latin typeface="Montserrat"/>
              <a:ea typeface="Montserrat"/>
              <a:cs typeface="Montserrat"/>
              <a:sym typeface="Montserrat"/>
            </a:endParaRPr>
          </a:p>
        </p:txBody>
      </p:sp>
      <p:sp>
        <p:nvSpPr>
          <p:cNvPr id="481" name="Google Shape;481;p20"/>
          <p:cNvSpPr txBox="1"/>
          <p:nvPr/>
        </p:nvSpPr>
        <p:spPr>
          <a:xfrm>
            <a:off x="245850" y="2220625"/>
            <a:ext cx="4314600" cy="5850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1-2</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1.00, 𝜷 = 0.01, dt = 0.1, n_iter = 10, 𝜽 = 1</a:t>
            </a:r>
            <a:endParaRPr sz="1200">
              <a:latin typeface="Montserrat"/>
              <a:ea typeface="Montserrat"/>
              <a:cs typeface="Montserrat"/>
              <a:sym typeface="Montserrat"/>
            </a:endParaRPr>
          </a:p>
        </p:txBody>
      </p:sp>
      <p:grpSp>
        <p:nvGrpSpPr>
          <p:cNvPr id="482" name="Google Shape;482;p20"/>
          <p:cNvGrpSpPr/>
          <p:nvPr/>
        </p:nvGrpSpPr>
        <p:grpSpPr>
          <a:xfrm>
            <a:off x="245946" y="1440009"/>
            <a:ext cx="336848" cy="572691"/>
            <a:chOff x="305300" y="1227875"/>
            <a:chExt cx="321175" cy="421375"/>
          </a:xfrm>
        </p:grpSpPr>
        <p:sp>
          <p:nvSpPr>
            <p:cNvPr id="483" name="Google Shape;483;p20"/>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0"/>
          <p:cNvGrpSpPr/>
          <p:nvPr/>
        </p:nvGrpSpPr>
        <p:grpSpPr>
          <a:xfrm>
            <a:off x="245946" y="2193109"/>
            <a:ext cx="336848" cy="572691"/>
            <a:chOff x="305300" y="1227875"/>
            <a:chExt cx="321175" cy="421375"/>
          </a:xfrm>
        </p:grpSpPr>
        <p:sp>
          <p:nvSpPr>
            <p:cNvPr id="506" name="Google Shape;506;p20"/>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8" name="Google Shape;528;p20"/>
          <p:cNvPicPr preferRelativeResize="0"/>
          <p:nvPr/>
        </p:nvPicPr>
        <p:blipFill>
          <a:blip r:embed="rId3">
            <a:alphaModFix/>
          </a:blip>
          <a:stretch>
            <a:fillRect/>
          </a:stretch>
        </p:blipFill>
        <p:spPr>
          <a:xfrm>
            <a:off x="236275" y="2878913"/>
            <a:ext cx="1806815" cy="1714881"/>
          </a:xfrm>
          <a:prstGeom prst="rect">
            <a:avLst/>
          </a:prstGeom>
          <a:noFill/>
          <a:ln>
            <a:noFill/>
          </a:ln>
        </p:spPr>
      </p:pic>
      <p:sp>
        <p:nvSpPr>
          <p:cNvPr id="529" name="Google Shape;529;p20"/>
          <p:cNvSpPr txBox="1"/>
          <p:nvPr/>
        </p:nvSpPr>
        <p:spPr>
          <a:xfrm>
            <a:off x="3676275" y="4608825"/>
            <a:ext cx="19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𝝈=1-2: PSNR = 26.68dB</a:t>
            </a:r>
            <a:endParaRPr sz="1200">
              <a:solidFill>
                <a:schemeClr val="dk1"/>
              </a:solidFill>
              <a:latin typeface="Roboto"/>
              <a:ea typeface="Roboto"/>
              <a:cs typeface="Roboto"/>
              <a:sym typeface="Roboto"/>
            </a:endParaRPr>
          </a:p>
        </p:txBody>
      </p:sp>
      <p:sp>
        <p:nvSpPr>
          <p:cNvPr id="530" name="Google Shape;530;p20"/>
          <p:cNvSpPr txBox="1"/>
          <p:nvPr/>
        </p:nvSpPr>
        <p:spPr>
          <a:xfrm>
            <a:off x="5398300" y="4608825"/>
            <a:ext cx="180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𝝈=1-3: PSNR = 23.47dB</a:t>
            </a:r>
            <a:endParaRPr sz="1200">
              <a:solidFill>
                <a:schemeClr val="dk1"/>
              </a:solidFill>
              <a:latin typeface="Roboto"/>
              <a:ea typeface="Roboto"/>
              <a:cs typeface="Roboto"/>
              <a:sym typeface="Roboto"/>
            </a:endParaRPr>
          </a:p>
        </p:txBody>
      </p:sp>
      <p:sp>
        <p:nvSpPr>
          <p:cNvPr id="531" name="Google Shape;531;p20"/>
          <p:cNvSpPr txBox="1"/>
          <p:nvPr/>
        </p:nvSpPr>
        <p:spPr>
          <a:xfrm>
            <a:off x="7153300" y="4608825"/>
            <a:ext cx="175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𝝈=1-3: PSNR = 24.39dB</a:t>
            </a:r>
            <a:endParaRPr sz="1200">
              <a:solidFill>
                <a:schemeClr val="dk1"/>
              </a:solidFill>
              <a:latin typeface="Roboto"/>
              <a:ea typeface="Roboto"/>
              <a:cs typeface="Roboto"/>
              <a:sym typeface="Roboto"/>
            </a:endParaRPr>
          </a:p>
        </p:txBody>
      </p:sp>
      <p:sp>
        <p:nvSpPr>
          <p:cNvPr id="532" name="Google Shape;532;p20"/>
          <p:cNvSpPr txBox="1"/>
          <p:nvPr/>
        </p:nvSpPr>
        <p:spPr>
          <a:xfrm>
            <a:off x="4635950" y="2220625"/>
            <a:ext cx="4314600" cy="5850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Parameters - 𝜎 = 3</a:t>
            </a:r>
            <a:endParaRPr b="1">
              <a:latin typeface="Montserrat"/>
              <a:ea typeface="Montserrat"/>
              <a:cs typeface="Montserrat"/>
              <a:sym typeface="Montserrat"/>
            </a:endParaRPr>
          </a:p>
          <a:p>
            <a:pPr indent="0" lvl="0" marL="0" rtl="0" algn="ctr">
              <a:spcBef>
                <a:spcPts val="0"/>
              </a:spcBef>
              <a:spcAft>
                <a:spcPts val="0"/>
              </a:spcAft>
              <a:buNone/>
            </a:pPr>
            <a:r>
              <a:rPr lang="en" sz="1200">
                <a:latin typeface="Montserrat"/>
                <a:ea typeface="Montserrat"/>
                <a:cs typeface="Montserrat"/>
                <a:sym typeface="Montserrat"/>
              </a:rPr>
              <a:t>c = 1.2, 𝜷 = 0.06, dt = 0.1, n_iter = 10, 𝜽 = 1</a:t>
            </a:r>
            <a:endParaRPr sz="1200">
              <a:latin typeface="Montserrat"/>
              <a:ea typeface="Montserrat"/>
              <a:cs typeface="Montserrat"/>
              <a:sym typeface="Montserrat"/>
            </a:endParaRPr>
          </a:p>
        </p:txBody>
      </p:sp>
      <p:grpSp>
        <p:nvGrpSpPr>
          <p:cNvPr id="533" name="Google Shape;533;p20"/>
          <p:cNvGrpSpPr/>
          <p:nvPr/>
        </p:nvGrpSpPr>
        <p:grpSpPr>
          <a:xfrm>
            <a:off x="4635946" y="2220609"/>
            <a:ext cx="336848" cy="572691"/>
            <a:chOff x="305300" y="1227875"/>
            <a:chExt cx="321175" cy="421375"/>
          </a:xfrm>
        </p:grpSpPr>
        <p:sp>
          <p:nvSpPr>
            <p:cNvPr id="534" name="Google Shape;534;p20"/>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20"/>
          <p:cNvSpPr txBox="1"/>
          <p:nvPr/>
        </p:nvSpPr>
        <p:spPr>
          <a:xfrm>
            <a:off x="4635950" y="1422725"/>
            <a:ext cx="4314600" cy="7695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Observations</a:t>
            </a:r>
            <a:endParaRPr b="1">
              <a:latin typeface="Montserrat"/>
              <a:ea typeface="Montserrat"/>
              <a:cs typeface="Montserrat"/>
              <a:sym typeface="Montserrat"/>
            </a:endParaRPr>
          </a:p>
          <a:p>
            <a:pPr indent="0" lvl="0" marL="114300" rtl="0" algn="ctr">
              <a:spcBef>
                <a:spcPts val="0"/>
              </a:spcBef>
              <a:spcAft>
                <a:spcPts val="0"/>
              </a:spcAft>
              <a:buNone/>
            </a:pPr>
            <a:r>
              <a:rPr lang="en" sz="1200">
                <a:latin typeface="Montserrat"/>
                <a:ea typeface="Montserrat"/>
                <a:cs typeface="Montserrat"/>
                <a:sym typeface="Montserrat"/>
              </a:rPr>
              <a:t>We do observe deblurring but space-varying problem is not tackled at a satisfactory level</a:t>
            </a:r>
            <a:endParaRPr sz="1200">
              <a:latin typeface="Montserrat"/>
              <a:ea typeface="Montserrat"/>
              <a:cs typeface="Montserrat"/>
              <a:sym typeface="Montserrat"/>
            </a:endParaRPr>
          </a:p>
        </p:txBody>
      </p:sp>
      <p:grpSp>
        <p:nvGrpSpPr>
          <p:cNvPr id="557" name="Google Shape;557;p20"/>
          <p:cNvGrpSpPr/>
          <p:nvPr/>
        </p:nvGrpSpPr>
        <p:grpSpPr>
          <a:xfrm>
            <a:off x="4635946" y="1422722"/>
            <a:ext cx="336848" cy="572691"/>
            <a:chOff x="305300" y="1227875"/>
            <a:chExt cx="321175" cy="421375"/>
          </a:xfrm>
        </p:grpSpPr>
        <p:sp>
          <p:nvSpPr>
            <p:cNvPr id="558" name="Google Shape;558;p20"/>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0" name="Google Shape;580;p20"/>
          <p:cNvPicPr preferRelativeResize="0"/>
          <p:nvPr/>
        </p:nvPicPr>
        <p:blipFill>
          <a:blip r:embed="rId4">
            <a:alphaModFix/>
          </a:blip>
          <a:stretch>
            <a:fillRect/>
          </a:stretch>
        </p:blipFill>
        <p:spPr>
          <a:xfrm>
            <a:off x="2043100" y="2884675"/>
            <a:ext cx="1703400" cy="1703400"/>
          </a:xfrm>
          <a:prstGeom prst="rect">
            <a:avLst/>
          </a:prstGeom>
          <a:noFill/>
          <a:ln>
            <a:noFill/>
          </a:ln>
        </p:spPr>
      </p:pic>
      <p:pic>
        <p:nvPicPr>
          <p:cNvPr id="581" name="Google Shape;581;p20"/>
          <p:cNvPicPr preferRelativeResize="0"/>
          <p:nvPr/>
        </p:nvPicPr>
        <p:blipFill>
          <a:blip r:embed="rId5">
            <a:alphaModFix/>
          </a:blip>
          <a:stretch>
            <a:fillRect/>
          </a:stretch>
        </p:blipFill>
        <p:spPr>
          <a:xfrm>
            <a:off x="3746500" y="2884675"/>
            <a:ext cx="1703400" cy="1703400"/>
          </a:xfrm>
          <a:prstGeom prst="rect">
            <a:avLst/>
          </a:prstGeom>
          <a:noFill/>
          <a:ln>
            <a:noFill/>
          </a:ln>
        </p:spPr>
      </p:pic>
      <p:pic>
        <p:nvPicPr>
          <p:cNvPr id="582" name="Google Shape;582;p20"/>
          <p:cNvPicPr preferRelativeResize="0"/>
          <p:nvPr/>
        </p:nvPicPr>
        <p:blipFill>
          <a:blip r:embed="rId6">
            <a:alphaModFix/>
          </a:blip>
          <a:stretch>
            <a:fillRect/>
          </a:stretch>
        </p:blipFill>
        <p:spPr>
          <a:xfrm>
            <a:off x="5449900" y="2891573"/>
            <a:ext cx="1703400" cy="1703378"/>
          </a:xfrm>
          <a:prstGeom prst="rect">
            <a:avLst/>
          </a:prstGeom>
          <a:noFill/>
          <a:ln>
            <a:noFill/>
          </a:ln>
        </p:spPr>
      </p:pic>
      <p:pic>
        <p:nvPicPr>
          <p:cNvPr id="583" name="Google Shape;583;p20"/>
          <p:cNvPicPr preferRelativeResize="0"/>
          <p:nvPr/>
        </p:nvPicPr>
        <p:blipFill>
          <a:blip r:embed="rId7">
            <a:alphaModFix/>
          </a:blip>
          <a:stretch>
            <a:fillRect/>
          </a:stretch>
        </p:blipFill>
        <p:spPr>
          <a:xfrm>
            <a:off x="7153300" y="2891562"/>
            <a:ext cx="1703400" cy="1703400"/>
          </a:xfrm>
          <a:prstGeom prst="rect">
            <a:avLst/>
          </a:prstGeom>
          <a:noFill/>
          <a:ln>
            <a:noFill/>
          </a:ln>
        </p:spPr>
      </p:pic>
      <p:sp>
        <p:nvSpPr>
          <p:cNvPr id="584" name="Google Shape;584;p20"/>
          <p:cNvSpPr/>
          <p:nvPr/>
        </p:nvSpPr>
        <p:spPr>
          <a:xfrm>
            <a:off x="109950" y="857250"/>
            <a:ext cx="8924100" cy="461700"/>
          </a:xfrm>
          <a:prstGeom prst="roundRect">
            <a:avLst>
              <a:gd fmla="val 16667" name="adj"/>
            </a:avLst>
          </a:prstGeom>
          <a:solidFill>
            <a:schemeClr val="accent2"/>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Significant improvement in PSNR using Reverse Heat Equation for deblurring</a:t>
            </a:r>
            <a:endParaRPr b="1">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1"/>
          <p:cNvSpPr txBox="1"/>
          <p:nvPr>
            <p:ph type="title"/>
          </p:nvPr>
        </p:nvSpPr>
        <p:spPr>
          <a:xfrm>
            <a:off x="311700" y="355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300">
                <a:latin typeface="Montserrat"/>
                <a:ea typeface="Montserrat"/>
                <a:cs typeface="Montserrat"/>
                <a:sym typeface="Montserrat"/>
              </a:rPr>
              <a:t>Reverse Mean Shift (Deblurring)</a:t>
            </a:r>
            <a:endParaRPr b="1" sz="2300">
              <a:latin typeface="Montserrat"/>
              <a:ea typeface="Montserrat"/>
              <a:cs typeface="Montserrat"/>
              <a:sym typeface="Montserrat"/>
            </a:endParaRPr>
          </a:p>
          <a:p>
            <a:pPr indent="0" lvl="0" marL="0" rtl="0" algn="ctr">
              <a:spcBef>
                <a:spcPts val="0"/>
              </a:spcBef>
              <a:spcAft>
                <a:spcPts val="0"/>
              </a:spcAft>
              <a:buSzPts val="990"/>
              <a:buNone/>
            </a:pPr>
            <a:r>
              <a:t/>
            </a:r>
            <a:endParaRPr b="1" sz="2300">
              <a:latin typeface="Montserrat"/>
              <a:ea typeface="Montserrat"/>
              <a:cs typeface="Montserrat"/>
              <a:sym typeface="Montserrat"/>
            </a:endParaRPr>
          </a:p>
        </p:txBody>
      </p:sp>
      <p:sp>
        <p:nvSpPr>
          <p:cNvPr id="590" name="Google Shape;590;p21"/>
          <p:cNvSpPr txBox="1"/>
          <p:nvPr/>
        </p:nvSpPr>
        <p:spPr>
          <a:xfrm>
            <a:off x="210750" y="2386350"/>
            <a:ext cx="8722500" cy="23703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600">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Modifications &amp; Implementation Details</a:t>
            </a:r>
            <a:endParaRPr b="1">
              <a:latin typeface="Montserrat"/>
              <a:ea typeface="Montserrat"/>
              <a:cs typeface="Montserrat"/>
              <a:sym typeface="Montserrat"/>
            </a:endParaRPr>
          </a:p>
          <a:p>
            <a:pPr indent="0" lvl="0" marL="0" rtl="0" algn="ctr">
              <a:spcBef>
                <a:spcPts val="0"/>
              </a:spcBef>
              <a:spcAft>
                <a:spcPts val="0"/>
              </a:spcAft>
              <a:buNone/>
            </a:pPr>
            <a:r>
              <a:t/>
            </a:r>
            <a:endParaRPr b="1" sz="8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Single update per pixel per time step </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For each pixel, at each time step, the intensity value is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updated based on the mean shift vector calculated using </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the pixel’s neighbours in the feature space</a:t>
            </a:r>
            <a:endParaRPr sz="1200">
              <a:latin typeface="Montserrat"/>
              <a:ea typeface="Montserrat"/>
              <a:cs typeface="Montserrat"/>
              <a:sym typeface="Montserrat"/>
            </a:endParaRPr>
          </a:p>
          <a:p>
            <a:pPr indent="0" lvl="0" marL="457200" rtl="0" algn="l">
              <a:spcBef>
                <a:spcPts val="0"/>
              </a:spcBef>
              <a:spcAft>
                <a:spcPts val="0"/>
              </a:spcAft>
              <a:buNone/>
            </a:pPr>
            <a:r>
              <a:rPr lang="en" sz="1200">
                <a:latin typeface="Montserrat"/>
                <a:ea typeface="Montserrat"/>
                <a:cs typeface="Montserrat"/>
                <a:sym typeface="Montserrat"/>
              </a:rPr>
              <a:t>      </a:t>
            </a:r>
            <a:endParaRPr sz="600">
              <a:latin typeface="Montserrat"/>
              <a:ea typeface="Montserrat"/>
              <a:cs typeface="Montserrat"/>
              <a:sym typeface="Montserrat"/>
            </a:endParaRPr>
          </a:p>
          <a:p>
            <a:pPr indent="-304800" lvl="0" marL="685800" rtl="0" algn="l">
              <a:spcBef>
                <a:spcPts val="0"/>
              </a:spcBef>
              <a:spcAft>
                <a:spcPts val="0"/>
              </a:spcAft>
              <a:buSzPts val="1200"/>
              <a:buFont typeface="Montserrat"/>
              <a:buChar char="●"/>
            </a:pPr>
            <a:r>
              <a:rPr b="1" lang="en" sz="1200">
                <a:solidFill>
                  <a:srgbClr val="416DAC"/>
                </a:solidFill>
                <a:latin typeface="Montserrat"/>
                <a:ea typeface="Montserrat"/>
                <a:cs typeface="Montserrat"/>
                <a:sym typeface="Montserrat"/>
              </a:rPr>
              <a:t>Stopping criterion for iterations</a:t>
            </a:r>
            <a:endParaRPr b="1" sz="1200">
              <a:solidFill>
                <a:srgbClr val="416DAC"/>
              </a:solidFill>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The reverse mean shift iterations are continued until</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PSNR of the updated image decreases as compared to</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                  </a:t>
            </a:r>
            <a:r>
              <a:rPr lang="en" sz="1200">
                <a:latin typeface="Montserrat"/>
                <a:ea typeface="Montserrat"/>
                <a:cs typeface="Montserrat"/>
                <a:sym typeface="Montserrat"/>
              </a:rPr>
              <a:t>t</a:t>
            </a:r>
            <a:r>
              <a:rPr lang="en" sz="1200">
                <a:latin typeface="Montserrat"/>
                <a:ea typeface="Montserrat"/>
                <a:cs typeface="Montserrat"/>
                <a:sym typeface="Montserrat"/>
              </a:rPr>
              <a:t>he current image</a:t>
            </a:r>
            <a:endParaRPr sz="1200">
              <a:latin typeface="Montserrat"/>
              <a:ea typeface="Montserrat"/>
              <a:cs typeface="Montserrat"/>
              <a:sym typeface="Montserrat"/>
            </a:endParaRPr>
          </a:p>
          <a:p>
            <a:pPr indent="0" lvl="0" marL="0" rtl="0" algn="l">
              <a:spcBef>
                <a:spcPts val="0"/>
              </a:spcBef>
              <a:spcAft>
                <a:spcPts val="0"/>
              </a:spcAft>
              <a:buNone/>
            </a:pPr>
            <a:r>
              <a:t/>
            </a:r>
            <a:endParaRPr sz="600">
              <a:latin typeface="Montserrat"/>
              <a:ea typeface="Montserrat"/>
              <a:cs typeface="Montserrat"/>
              <a:sym typeface="Montserrat"/>
            </a:endParaRPr>
          </a:p>
        </p:txBody>
      </p:sp>
      <p:grpSp>
        <p:nvGrpSpPr>
          <p:cNvPr id="591" name="Google Shape;591;p21"/>
          <p:cNvGrpSpPr/>
          <p:nvPr/>
        </p:nvGrpSpPr>
        <p:grpSpPr>
          <a:xfrm>
            <a:off x="210746" y="2386334"/>
            <a:ext cx="336848" cy="572691"/>
            <a:chOff x="305300" y="1227875"/>
            <a:chExt cx="321175" cy="421375"/>
          </a:xfrm>
        </p:grpSpPr>
        <p:sp>
          <p:nvSpPr>
            <p:cNvPr id="592" name="Google Shape;592;p21"/>
            <p:cNvSpPr/>
            <p:nvPr/>
          </p:nvSpPr>
          <p:spPr>
            <a:xfrm>
              <a:off x="305300" y="1227875"/>
              <a:ext cx="321175" cy="421375"/>
            </a:xfrm>
            <a:custGeom>
              <a:rect b="b" l="l" r="r" t="t"/>
              <a:pathLst>
                <a:path extrusionOk="0" h="16855" w="12847">
                  <a:moveTo>
                    <a:pt x="8883" y="1002"/>
                  </a:moveTo>
                  <a:lnTo>
                    <a:pt x="8883" y="2004"/>
                  </a:lnTo>
                  <a:lnTo>
                    <a:pt x="3964" y="2004"/>
                  </a:lnTo>
                  <a:lnTo>
                    <a:pt x="3964" y="1002"/>
                  </a:lnTo>
                  <a:close/>
                  <a:moveTo>
                    <a:pt x="11844" y="2004"/>
                  </a:moveTo>
                  <a:lnTo>
                    <a:pt x="11844" y="15852"/>
                  </a:lnTo>
                  <a:lnTo>
                    <a:pt x="957" y="15852"/>
                  </a:lnTo>
                  <a:lnTo>
                    <a:pt x="957" y="2004"/>
                  </a:lnTo>
                  <a:lnTo>
                    <a:pt x="2961" y="2004"/>
                  </a:lnTo>
                  <a:lnTo>
                    <a:pt x="2961" y="2961"/>
                  </a:lnTo>
                  <a:lnTo>
                    <a:pt x="9885" y="2961"/>
                  </a:lnTo>
                  <a:lnTo>
                    <a:pt x="9885" y="2004"/>
                  </a:lnTo>
                  <a:close/>
                  <a:moveTo>
                    <a:pt x="2961" y="0"/>
                  </a:moveTo>
                  <a:lnTo>
                    <a:pt x="2961" y="1002"/>
                  </a:lnTo>
                  <a:lnTo>
                    <a:pt x="1" y="1002"/>
                  </a:lnTo>
                  <a:lnTo>
                    <a:pt x="1" y="16854"/>
                  </a:lnTo>
                  <a:lnTo>
                    <a:pt x="12846" y="16854"/>
                  </a:lnTo>
                  <a:lnTo>
                    <a:pt x="12846" y="1002"/>
                  </a:lnTo>
                  <a:lnTo>
                    <a:pt x="9885" y="1002"/>
                  </a:lnTo>
                  <a:lnTo>
                    <a:pt x="988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305300" y="1227875"/>
              <a:ext cx="321175" cy="421375"/>
            </a:xfrm>
            <a:custGeom>
              <a:rect b="b" l="l" r="r" t="t"/>
              <a:pathLst>
                <a:path extrusionOk="0" fill="none" h="16855" w="12847">
                  <a:moveTo>
                    <a:pt x="9885" y="1002"/>
                  </a:moveTo>
                  <a:lnTo>
                    <a:pt x="9885" y="0"/>
                  </a:lnTo>
                  <a:lnTo>
                    <a:pt x="2961" y="0"/>
                  </a:lnTo>
                  <a:lnTo>
                    <a:pt x="2961" y="1002"/>
                  </a:lnTo>
                  <a:lnTo>
                    <a:pt x="1" y="1002"/>
                  </a:lnTo>
                  <a:lnTo>
                    <a:pt x="1" y="16854"/>
                  </a:lnTo>
                  <a:lnTo>
                    <a:pt x="12846" y="16854"/>
                  </a:lnTo>
                  <a:lnTo>
                    <a:pt x="12846" y="1002"/>
                  </a:lnTo>
                  <a:lnTo>
                    <a:pt x="9885" y="1002"/>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404375" y="1252925"/>
              <a:ext cx="123025" cy="25075"/>
            </a:xfrm>
            <a:custGeom>
              <a:rect b="b" l="l" r="r" t="t"/>
              <a:pathLst>
                <a:path extrusionOk="0" fill="none" h="1003" w="4921">
                  <a:moveTo>
                    <a:pt x="1" y="0"/>
                  </a:moveTo>
                  <a:lnTo>
                    <a:pt x="4920" y="0"/>
                  </a:lnTo>
                  <a:lnTo>
                    <a:pt x="4920" y="1002"/>
                  </a:lnTo>
                  <a:lnTo>
                    <a:pt x="1" y="1002"/>
                  </a:lnTo>
                  <a:lnTo>
                    <a:pt x="1"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329225" y="1277975"/>
              <a:ext cx="272200" cy="346225"/>
            </a:xfrm>
            <a:custGeom>
              <a:rect b="b" l="l" r="r" t="t"/>
              <a:pathLst>
                <a:path extrusionOk="0" fill="none" h="13849" w="10888">
                  <a:moveTo>
                    <a:pt x="10887" y="13848"/>
                  </a:moveTo>
                  <a:lnTo>
                    <a:pt x="0" y="13848"/>
                  </a:lnTo>
                  <a:lnTo>
                    <a:pt x="0" y="0"/>
                  </a:lnTo>
                  <a:lnTo>
                    <a:pt x="2004" y="0"/>
                  </a:lnTo>
                  <a:lnTo>
                    <a:pt x="2004" y="957"/>
                  </a:lnTo>
                  <a:lnTo>
                    <a:pt x="8928" y="957"/>
                  </a:lnTo>
                  <a:lnTo>
                    <a:pt x="8928" y="0"/>
                  </a:lnTo>
                  <a:lnTo>
                    <a:pt x="10887" y="0"/>
                  </a:lnTo>
                  <a:lnTo>
                    <a:pt x="10887" y="13848"/>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601400" y="16241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465875" y="1476125"/>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465875" y="1426025"/>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465875" y="1377050"/>
              <a:ext cx="111625" cy="23925"/>
            </a:xfrm>
            <a:custGeom>
              <a:rect b="b" l="l" r="r" t="t"/>
              <a:pathLst>
                <a:path extrusionOk="0" h="957" w="4465">
                  <a:moveTo>
                    <a:pt x="0" y="0"/>
                  </a:moveTo>
                  <a:lnTo>
                    <a:pt x="0" y="957"/>
                  </a:lnTo>
                  <a:lnTo>
                    <a:pt x="4465" y="957"/>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65875" y="132695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465875" y="1525100"/>
              <a:ext cx="111625" cy="25075"/>
            </a:xfrm>
            <a:custGeom>
              <a:rect b="b" l="l" r="r" t="t"/>
              <a:pathLst>
                <a:path extrusionOk="0" h="1003" w="4465">
                  <a:moveTo>
                    <a:pt x="0" y="0"/>
                  </a:moveTo>
                  <a:lnTo>
                    <a:pt x="0" y="1002"/>
                  </a:lnTo>
                  <a:lnTo>
                    <a:pt x="4465" y="1002"/>
                  </a:lnTo>
                  <a:lnTo>
                    <a:pt x="4465"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453350" y="1575200"/>
              <a:ext cx="124150" cy="23925"/>
            </a:xfrm>
            <a:custGeom>
              <a:rect b="b" l="l" r="r" t="t"/>
              <a:pathLst>
                <a:path extrusionOk="0" h="957" w="4966">
                  <a:moveTo>
                    <a:pt x="0" y="0"/>
                  </a:moveTo>
                  <a:lnTo>
                    <a:pt x="0" y="957"/>
                  </a:lnTo>
                  <a:lnTo>
                    <a:pt x="4966" y="957"/>
                  </a:lnTo>
                  <a:lnTo>
                    <a:pt x="4966"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354275" y="1525100"/>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354275" y="1525100"/>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379325" y="1550150"/>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379325" y="1550150"/>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354275" y="1426025"/>
              <a:ext cx="74050" cy="74025"/>
            </a:xfrm>
            <a:custGeom>
              <a:rect b="b" l="l" r="r" t="t"/>
              <a:pathLst>
                <a:path extrusionOk="0" h="2961" w="2962">
                  <a:moveTo>
                    <a:pt x="2005" y="1002"/>
                  </a:moveTo>
                  <a:lnTo>
                    <a:pt x="2005" y="2004"/>
                  </a:lnTo>
                  <a:lnTo>
                    <a:pt x="1002" y="2004"/>
                  </a:lnTo>
                  <a:lnTo>
                    <a:pt x="1002" y="1002"/>
                  </a:lnTo>
                  <a:close/>
                  <a:moveTo>
                    <a:pt x="0" y="0"/>
                  </a:moveTo>
                  <a:lnTo>
                    <a:pt x="0" y="2961"/>
                  </a:lnTo>
                  <a:lnTo>
                    <a:pt x="2961" y="2961"/>
                  </a:lnTo>
                  <a:lnTo>
                    <a:pt x="2961"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354275" y="1426025"/>
              <a:ext cx="74050" cy="74025"/>
            </a:xfrm>
            <a:custGeom>
              <a:rect b="b" l="l" r="r" t="t"/>
              <a:pathLst>
                <a:path extrusionOk="0" fill="none" h="2961" w="2962">
                  <a:moveTo>
                    <a:pt x="0" y="2961"/>
                  </a:moveTo>
                  <a:lnTo>
                    <a:pt x="2961" y="2961"/>
                  </a:lnTo>
                  <a:lnTo>
                    <a:pt x="2961" y="0"/>
                  </a:lnTo>
                  <a:lnTo>
                    <a:pt x="0" y="0"/>
                  </a:lnTo>
                  <a:lnTo>
                    <a:pt x="0" y="296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379325" y="1451075"/>
              <a:ext cx="25075" cy="25075"/>
            </a:xfrm>
            <a:custGeom>
              <a:rect b="b" l="l" r="r" t="t"/>
              <a:pathLst>
                <a:path extrusionOk="0" fill="none" h="1003" w="1003">
                  <a:moveTo>
                    <a:pt x="0" y="0"/>
                  </a:moveTo>
                  <a:lnTo>
                    <a:pt x="1003" y="0"/>
                  </a:lnTo>
                  <a:lnTo>
                    <a:pt x="1003" y="1002"/>
                  </a:lnTo>
                  <a:lnTo>
                    <a:pt x="0" y="1002"/>
                  </a:ln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379325" y="1451075"/>
              <a:ext cx="25" cy="25"/>
            </a:xfrm>
            <a:custGeom>
              <a:rect b="b" l="l" r="r" t="t"/>
              <a:pathLst>
                <a:path extrusionOk="0" fill="none" h="1" w="1">
                  <a:moveTo>
                    <a:pt x="0" y="0"/>
                  </a:moveTo>
                  <a:lnTo>
                    <a:pt x="0" y="0"/>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350850" y="1333775"/>
              <a:ext cx="82025" cy="67200"/>
            </a:xfrm>
            <a:custGeom>
              <a:rect b="b" l="l" r="r" t="t"/>
              <a:pathLst>
                <a:path extrusionOk="0" h="2688" w="3281">
                  <a:moveTo>
                    <a:pt x="2597" y="0"/>
                  </a:moveTo>
                  <a:lnTo>
                    <a:pt x="1322" y="1276"/>
                  </a:lnTo>
                  <a:lnTo>
                    <a:pt x="684" y="638"/>
                  </a:lnTo>
                  <a:lnTo>
                    <a:pt x="1" y="1321"/>
                  </a:lnTo>
                  <a:lnTo>
                    <a:pt x="1322" y="2688"/>
                  </a:lnTo>
                  <a:lnTo>
                    <a:pt x="3280" y="729"/>
                  </a:lnTo>
                  <a:lnTo>
                    <a:pt x="2597" y="0"/>
                  </a:lnTo>
                  <a:close/>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350850" y="1333775"/>
              <a:ext cx="82025" cy="67200"/>
            </a:xfrm>
            <a:custGeom>
              <a:rect b="b" l="l" r="r" t="t"/>
              <a:pathLst>
                <a:path extrusionOk="0" fill="none" h="2688" w="3281">
                  <a:moveTo>
                    <a:pt x="1322" y="1276"/>
                  </a:moveTo>
                  <a:lnTo>
                    <a:pt x="684" y="638"/>
                  </a:lnTo>
                  <a:lnTo>
                    <a:pt x="1" y="1321"/>
                  </a:lnTo>
                  <a:lnTo>
                    <a:pt x="1322" y="2688"/>
                  </a:lnTo>
                  <a:lnTo>
                    <a:pt x="3280" y="729"/>
                  </a:lnTo>
                  <a:lnTo>
                    <a:pt x="2597" y="0"/>
                  </a:lnTo>
                  <a:lnTo>
                    <a:pt x="1322" y="1276"/>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383875" y="1365650"/>
              <a:ext cx="25" cy="25"/>
            </a:xfrm>
            <a:custGeom>
              <a:rect b="b" l="l" r="r" t="t"/>
              <a:pathLst>
                <a:path extrusionOk="0" fill="none" h="1" w="1">
                  <a:moveTo>
                    <a:pt x="1" y="1"/>
                  </a:moveTo>
                  <a:lnTo>
                    <a:pt x="1" y="1"/>
                  </a:lnTo>
                </a:path>
              </a:pathLst>
            </a:custGeom>
            <a:solidFill>
              <a:srgbClr val="416D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w(x,y; x_i,y_i) =\exp \left(\frac{-\left(x-x_{i}\right)^{2}-\left(y-y_{i}\right)^{2}}{2 \sigma_{1}^{2}}\right) \exp \left(\frac{-\left(I(x,y)-I(x_{i},y_i)\right)^{2}}{2 \sigma_{2}^{2}}\right)" id="614" name="Google Shape;614;p21" title="MathEquation,#000000"/>
          <p:cNvPicPr preferRelativeResize="0"/>
          <p:nvPr/>
        </p:nvPicPr>
        <p:blipFill>
          <a:blip r:embed="rId3">
            <a:alphaModFix/>
          </a:blip>
          <a:stretch>
            <a:fillRect/>
          </a:stretch>
        </p:blipFill>
        <p:spPr>
          <a:xfrm>
            <a:off x="311700" y="1052350"/>
            <a:ext cx="5205400" cy="520540"/>
          </a:xfrm>
          <a:prstGeom prst="rect">
            <a:avLst/>
          </a:prstGeom>
          <a:noFill/>
          <a:ln>
            <a:noFill/>
          </a:ln>
        </p:spPr>
      </p:pic>
      <p:sp>
        <p:nvSpPr>
          <p:cNvPr id="615" name="Google Shape;615;p21"/>
          <p:cNvSpPr txBox="1"/>
          <p:nvPr/>
        </p:nvSpPr>
        <p:spPr>
          <a:xfrm>
            <a:off x="6500850" y="1052350"/>
            <a:ext cx="2111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w = weights</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I = pixel intensity</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𝛔₁ = spacial kernel std</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𝛔₂ = intensity kernel std</a:t>
            </a:r>
            <a:endParaRPr sz="1300">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s₂ = update step size</a:t>
            </a:r>
            <a:endParaRPr sz="1300">
              <a:latin typeface="Montserrat"/>
              <a:ea typeface="Montserrat"/>
              <a:cs typeface="Montserrat"/>
              <a:sym typeface="Montserrat"/>
            </a:endParaRPr>
          </a:p>
        </p:txBody>
      </p:sp>
      <p:pic>
        <p:nvPicPr>
          <p:cNvPr id="616" name="Google Shape;616;p21"/>
          <p:cNvPicPr preferRelativeResize="0"/>
          <p:nvPr/>
        </p:nvPicPr>
        <p:blipFill>
          <a:blip r:embed="rId4">
            <a:alphaModFix/>
          </a:blip>
          <a:stretch>
            <a:fillRect/>
          </a:stretch>
        </p:blipFill>
        <p:spPr>
          <a:xfrm>
            <a:off x="5443550" y="2959025"/>
            <a:ext cx="3388750" cy="1544825"/>
          </a:xfrm>
          <a:prstGeom prst="rect">
            <a:avLst/>
          </a:prstGeom>
          <a:noFill/>
          <a:ln>
            <a:noFill/>
          </a:ln>
        </p:spPr>
      </p:pic>
      <p:pic>
        <p:nvPicPr>
          <p:cNvPr descr="I_{n e w}(x, y)=I(x, y)-s_2\left(\frac{\sum_{i-1:\left(x_{i}, y_{i}\right) \in \mathcal{N}(x, y)}^{N} w\left(x, y ; x_{i}, y_{i}\right) I\left(x_{i}, y_{i}\right)}{\sum_{i=1:\left(x_{i}, y_{i}\right) \in \mathcal{N}(x, y)}^{N} w\left(x, y ; x_{i}, y_{i}\right)}-I(x, y)\right)" id="617" name="Google Shape;617;p21" title="MathEquation,#000000"/>
          <p:cNvPicPr preferRelativeResize="0"/>
          <p:nvPr/>
        </p:nvPicPr>
        <p:blipFill>
          <a:blip r:embed="rId5">
            <a:alphaModFix/>
          </a:blip>
          <a:stretch>
            <a:fillRect/>
          </a:stretch>
        </p:blipFill>
        <p:spPr>
          <a:xfrm>
            <a:off x="311700" y="1662400"/>
            <a:ext cx="5479454" cy="520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